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59" r:id="rId1"/>
  </p:sldMasterIdLst>
  <p:notesMasterIdLst>
    <p:notesMasterId r:id="rId43"/>
  </p:notesMasterIdLst>
  <p:handoutMasterIdLst>
    <p:handoutMasterId r:id="rId44"/>
  </p:handoutMasterIdLst>
  <p:sldIdLst>
    <p:sldId id="370" r:id="rId2"/>
    <p:sldId id="415" r:id="rId3"/>
    <p:sldId id="411" r:id="rId4"/>
    <p:sldId id="417" r:id="rId5"/>
    <p:sldId id="418" r:id="rId6"/>
    <p:sldId id="419" r:id="rId7"/>
    <p:sldId id="420" r:id="rId8"/>
    <p:sldId id="416" r:id="rId9"/>
    <p:sldId id="412" r:id="rId10"/>
    <p:sldId id="413" r:id="rId11"/>
    <p:sldId id="414" r:id="rId12"/>
    <p:sldId id="406" r:id="rId13"/>
    <p:sldId id="407" r:id="rId14"/>
    <p:sldId id="408" r:id="rId15"/>
    <p:sldId id="409" r:id="rId16"/>
    <p:sldId id="410" r:id="rId17"/>
    <p:sldId id="401" r:id="rId18"/>
    <p:sldId id="402" r:id="rId19"/>
    <p:sldId id="403" r:id="rId20"/>
    <p:sldId id="404" r:id="rId21"/>
    <p:sldId id="405" r:id="rId22"/>
    <p:sldId id="396" r:id="rId23"/>
    <p:sldId id="399" r:id="rId24"/>
    <p:sldId id="397" r:id="rId25"/>
    <p:sldId id="398" r:id="rId26"/>
    <p:sldId id="392" r:id="rId27"/>
    <p:sldId id="393" r:id="rId28"/>
    <p:sldId id="394" r:id="rId29"/>
    <p:sldId id="395" r:id="rId30"/>
    <p:sldId id="389" r:id="rId31"/>
    <p:sldId id="388" r:id="rId32"/>
    <p:sldId id="386" r:id="rId33"/>
    <p:sldId id="387" r:id="rId34"/>
    <p:sldId id="383" r:id="rId35"/>
    <p:sldId id="385" r:id="rId36"/>
    <p:sldId id="374" r:id="rId37"/>
    <p:sldId id="375" r:id="rId38"/>
    <p:sldId id="371" r:id="rId39"/>
    <p:sldId id="372" r:id="rId40"/>
    <p:sldId id="373" r:id="rId41"/>
    <p:sldId id="390" r:id="rId42"/>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DDFF"/>
    <a:srgbClr val="009FD2"/>
    <a:srgbClr val="0033CC"/>
    <a:srgbClr val="000000"/>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3" autoAdjust="0"/>
    <p:restoredTop sz="81089" autoAdjust="0"/>
  </p:normalViewPr>
  <p:slideViewPr>
    <p:cSldViewPr>
      <p:cViewPr varScale="1">
        <p:scale>
          <a:sx n="74" d="100"/>
          <a:sy n="74" d="100"/>
        </p:scale>
        <p:origin x="1996" y="64"/>
      </p:cViewPr>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120" tIns="45560" rIns="91120" bIns="45560" rtlCol="0"/>
          <a:lstStyle>
            <a:lvl1pPr algn="l">
              <a:defRPr sz="1200">
                <a:latin typeface="Arial" pitchFamily="34" charset="0"/>
              </a:defRPr>
            </a:lvl1pPr>
          </a:lstStyle>
          <a:p>
            <a:pPr>
              <a:defRPr/>
            </a:pPr>
            <a:endParaRPr lang="ja-JP" altLang="en-US"/>
          </a:p>
        </p:txBody>
      </p:sp>
      <p:sp>
        <p:nvSpPr>
          <p:cNvPr id="3" name="日付プレースホルダ 2"/>
          <p:cNvSpPr>
            <a:spLocks noGrp="1"/>
          </p:cNvSpPr>
          <p:nvPr>
            <p:ph type="dt" sz="quarter" idx="1"/>
          </p:nvPr>
        </p:nvSpPr>
        <p:spPr>
          <a:xfrm>
            <a:off x="3854450" y="0"/>
            <a:ext cx="2949575" cy="496888"/>
          </a:xfrm>
          <a:prstGeom prst="rect">
            <a:avLst/>
          </a:prstGeom>
        </p:spPr>
        <p:txBody>
          <a:bodyPr vert="horz" lIns="91120" tIns="45560" rIns="91120" bIns="45560" rtlCol="0"/>
          <a:lstStyle>
            <a:lvl1pPr algn="r">
              <a:defRPr sz="1200">
                <a:latin typeface="Arial" pitchFamily="34" charset="0"/>
              </a:defRPr>
            </a:lvl1pPr>
          </a:lstStyle>
          <a:p>
            <a:pPr>
              <a:defRPr/>
            </a:pPr>
            <a:fld id="{C609A6AF-1C21-4BFC-93B1-27D27909E630}" type="datetimeFigureOut">
              <a:rPr lang="ja-JP" altLang="en-US"/>
              <a:pPr>
                <a:defRPr/>
              </a:pPr>
              <a:t>2026/1/26</a:t>
            </a:fld>
            <a:endParaRPr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120" tIns="45560" rIns="91120" bIns="45560" rtlCol="0" anchor="b"/>
          <a:lstStyle>
            <a:lvl1pPr algn="l">
              <a:defRPr sz="1200">
                <a:latin typeface="Arial" pitchFamily="34"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4450" y="9440863"/>
            <a:ext cx="2949575" cy="496887"/>
          </a:xfrm>
          <a:prstGeom prst="rect">
            <a:avLst/>
          </a:prstGeom>
        </p:spPr>
        <p:txBody>
          <a:bodyPr vert="horz" lIns="91120" tIns="45560" rIns="91120" bIns="45560" rtlCol="0" anchor="b"/>
          <a:lstStyle>
            <a:lvl1pPr algn="r">
              <a:defRPr sz="1200">
                <a:latin typeface="Arial" pitchFamily="34" charset="0"/>
              </a:defRPr>
            </a:lvl1pPr>
          </a:lstStyle>
          <a:p>
            <a:pPr>
              <a:defRPr/>
            </a:pPr>
            <a:fld id="{248C91ED-19C6-4D54-AE09-A7B8C61060B2}" type="slidenum">
              <a:rPr lang="ja-JP" altLang="en-US"/>
              <a:pPr>
                <a:defRPr/>
              </a:pPr>
              <a:t>‹#›</a:t>
            </a:fld>
            <a:endParaRPr lang="ja-JP" altLang="en-US"/>
          </a:p>
        </p:txBody>
      </p:sp>
    </p:spTree>
    <p:extLst>
      <p:ext uri="{BB962C8B-B14F-4D97-AF65-F5344CB8AC3E}">
        <p14:creationId xmlns:p14="http://schemas.microsoft.com/office/powerpoint/2010/main" val="3626048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120" tIns="45560" rIns="91120" bIns="45560" rtlCol="0"/>
          <a:lstStyle>
            <a:lvl1pPr algn="l">
              <a:defRPr sz="1200">
                <a:latin typeface="Arial" pitchFamily="34" charset="0"/>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120" tIns="45560" rIns="91120" bIns="45560" rtlCol="0"/>
          <a:lstStyle>
            <a:lvl1pPr algn="r">
              <a:defRPr sz="1200">
                <a:latin typeface="Arial" pitchFamily="34" charset="0"/>
              </a:defRPr>
            </a:lvl1pPr>
          </a:lstStyle>
          <a:p>
            <a:pPr>
              <a:defRPr/>
            </a:pPr>
            <a:fld id="{D0D24C00-EEA1-4869-B894-4F20EE06026A}" type="datetimeFigureOut">
              <a:rPr lang="ja-JP" altLang="en-US"/>
              <a:pPr>
                <a:defRPr/>
              </a:pPr>
              <a:t>2026/1/26</a:t>
            </a:fld>
            <a:endParaRPr lang="ja-JP" altLang="en-US"/>
          </a:p>
        </p:txBody>
      </p:sp>
      <p:sp>
        <p:nvSpPr>
          <p:cNvPr id="4" name="スライド イメージ プレースホルダ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1120" tIns="45560" rIns="91120" bIns="4556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120" tIns="45560" rIns="91120" bIns="4556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120" tIns="45560" rIns="91120" bIns="45560" rtlCol="0" anchor="b"/>
          <a:lstStyle>
            <a:lvl1pPr algn="l">
              <a:defRPr sz="1200">
                <a:latin typeface="Arial" pitchFamily="34" charset="0"/>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120" tIns="45560" rIns="91120" bIns="45560" rtlCol="0" anchor="b"/>
          <a:lstStyle>
            <a:lvl1pPr algn="r">
              <a:defRPr sz="1200">
                <a:latin typeface="Arial" pitchFamily="34" charset="0"/>
              </a:defRPr>
            </a:lvl1pPr>
          </a:lstStyle>
          <a:p>
            <a:pPr>
              <a:defRPr/>
            </a:pPr>
            <a:fld id="{AFB16DB1-03D3-4D8D-8584-181260D7BCBE}" type="slidenum">
              <a:rPr lang="ja-JP" altLang="en-US"/>
              <a:pPr>
                <a:defRPr/>
              </a:pPr>
              <a:t>‹#›</a:t>
            </a:fld>
            <a:endParaRPr lang="ja-JP" altLang="en-US"/>
          </a:p>
        </p:txBody>
      </p:sp>
    </p:spTree>
    <p:extLst>
      <p:ext uri="{BB962C8B-B14F-4D97-AF65-F5344CB8AC3E}">
        <p14:creationId xmlns:p14="http://schemas.microsoft.com/office/powerpoint/2010/main" val="4254364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bs.icrip.jp/forums/topic/119a-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bs.icrip.jp/forums/topic/119b-3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bs.icrip.jp/forums/topic/119c-1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bs.icrip.jp/forums/topic/119f-1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bs.icrip.jp/forums/topic/119f-2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i="1" dirty="0"/>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a:t>
            </a:fld>
            <a:endParaRPr lang="ja-JP" altLang="en-US"/>
          </a:p>
        </p:txBody>
      </p:sp>
    </p:spTree>
    <p:extLst>
      <p:ext uri="{BB962C8B-B14F-4D97-AF65-F5344CB8AC3E}">
        <p14:creationId xmlns:p14="http://schemas.microsoft.com/office/powerpoint/2010/main" val="334574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10</a:t>
            </a:fld>
            <a:endParaRPr lang="ja-JP" altLang="en-US"/>
          </a:p>
        </p:txBody>
      </p:sp>
    </p:spTree>
    <p:extLst>
      <p:ext uri="{BB962C8B-B14F-4D97-AF65-F5344CB8AC3E}">
        <p14:creationId xmlns:p14="http://schemas.microsoft.com/office/powerpoint/2010/main" val="2880350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r>
              <a:rPr kumimoji="1" lang="en-CA" altLang="ja-JP" dirty="0"/>
              <a:t>https://www.mhlw.go.jp/seisakunitsuite/bunya/kenkou_iryou/iryou/topics/tp240424-01.html</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11</a:t>
            </a:fld>
            <a:endParaRPr lang="ja-JP" altLang="en-US"/>
          </a:p>
        </p:txBody>
      </p:sp>
    </p:spTree>
    <p:extLst>
      <p:ext uri="{BB962C8B-B14F-4D97-AF65-F5344CB8AC3E}">
        <p14:creationId xmlns:p14="http://schemas.microsoft.com/office/powerpoint/2010/main" val="2059178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12</a:t>
            </a:fld>
            <a:endParaRPr lang="ja-JP" altLang="en-US"/>
          </a:p>
        </p:txBody>
      </p:sp>
    </p:spTree>
    <p:extLst>
      <p:ext uri="{BB962C8B-B14F-4D97-AF65-F5344CB8AC3E}">
        <p14:creationId xmlns:p14="http://schemas.microsoft.com/office/powerpoint/2010/main" val="3049867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1200" dirty="0">
              <a:latin typeface="Book Antiqua" panose="02040602050305030304" pitchFamily="18" charset="0"/>
              <a:ea typeface="Meiryo" panose="020B0604030504040204" pitchFamily="34" charset="-128"/>
            </a:endParaRPr>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13</a:t>
            </a:fld>
            <a:endParaRPr lang="ja-JP" altLang="en-US"/>
          </a:p>
        </p:txBody>
      </p:sp>
    </p:spTree>
    <p:extLst>
      <p:ext uri="{BB962C8B-B14F-4D97-AF65-F5344CB8AC3E}">
        <p14:creationId xmlns:p14="http://schemas.microsoft.com/office/powerpoint/2010/main" val="4257114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14</a:t>
            </a:fld>
            <a:endParaRPr lang="ja-JP" altLang="en-US"/>
          </a:p>
        </p:txBody>
      </p:sp>
    </p:spTree>
    <p:extLst>
      <p:ext uri="{BB962C8B-B14F-4D97-AF65-F5344CB8AC3E}">
        <p14:creationId xmlns:p14="http://schemas.microsoft.com/office/powerpoint/2010/main" val="1529036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15</a:t>
            </a:fld>
            <a:endParaRPr lang="ja-JP" altLang="en-US"/>
          </a:p>
        </p:txBody>
      </p:sp>
    </p:spTree>
    <p:extLst>
      <p:ext uri="{BB962C8B-B14F-4D97-AF65-F5344CB8AC3E}">
        <p14:creationId xmlns:p14="http://schemas.microsoft.com/office/powerpoint/2010/main" val="2398277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16</a:t>
            </a:fld>
            <a:endParaRPr lang="ja-JP" altLang="en-US"/>
          </a:p>
        </p:txBody>
      </p:sp>
    </p:spTree>
    <p:extLst>
      <p:ext uri="{BB962C8B-B14F-4D97-AF65-F5344CB8AC3E}">
        <p14:creationId xmlns:p14="http://schemas.microsoft.com/office/powerpoint/2010/main" val="942152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17</a:t>
            </a:fld>
            <a:endParaRPr lang="ja-JP" altLang="en-US"/>
          </a:p>
        </p:txBody>
      </p:sp>
    </p:spTree>
    <p:extLst>
      <p:ext uri="{BB962C8B-B14F-4D97-AF65-F5344CB8AC3E}">
        <p14:creationId xmlns:p14="http://schemas.microsoft.com/office/powerpoint/2010/main" val="42838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18</a:t>
            </a:fld>
            <a:endParaRPr lang="ja-JP" altLang="en-US"/>
          </a:p>
        </p:txBody>
      </p:sp>
    </p:spTree>
    <p:extLst>
      <p:ext uri="{BB962C8B-B14F-4D97-AF65-F5344CB8AC3E}">
        <p14:creationId xmlns:p14="http://schemas.microsoft.com/office/powerpoint/2010/main" val="1506953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19</a:t>
            </a:fld>
            <a:endParaRPr lang="ja-JP" altLang="en-US"/>
          </a:p>
        </p:txBody>
      </p:sp>
    </p:spTree>
    <p:extLst>
      <p:ext uri="{BB962C8B-B14F-4D97-AF65-F5344CB8AC3E}">
        <p14:creationId xmlns:p14="http://schemas.microsoft.com/office/powerpoint/2010/main" val="407088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pPr>
              <a:defRPr/>
            </a:pPr>
            <a:fld id="{AFB16DB1-03D3-4D8D-8584-181260D7BCBE}" type="slidenum">
              <a:rPr lang="ja-JP" altLang="en-US" smtClean="0"/>
              <a:pPr>
                <a:defRPr/>
              </a:pPr>
              <a:t>2</a:t>
            </a:fld>
            <a:endParaRPr lang="ja-JP" altLang="en-US"/>
          </a:p>
        </p:txBody>
      </p:sp>
    </p:spTree>
    <p:extLst>
      <p:ext uri="{BB962C8B-B14F-4D97-AF65-F5344CB8AC3E}">
        <p14:creationId xmlns:p14="http://schemas.microsoft.com/office/powerpoint/2010/main" val="274912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20</a:t>
            </a:fld>
            <a:endParaRPr lang="ja-JP" altLang="en-US"/>
          </a:p>
        </p:txBody>
      </p:sp>
    </p:spTree>
    <p:extLst>
      <p:ext uri="{BB962C8B-B14F-4D97-AF65-F5344CB8AC3E}">
        <p14:creationId xmlns:p14="http://schemas.microsoft.com/office/powerpoint/2010/main" val="1686683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21</a:t>
            </a:fld>
            <a:endParaRPr lang="ja-JP" altLang="en-US"/>
          </a:p>
        </p:txBody>
      </p:sp>
    </p:spTree>
    <p:extLst>
      <p:ext uri="{BB962C8B-B14F-4D97-AF65-F5344CB8AC3E}">
        <p14:creationId xmlns:p14="http://schemas.microsoft.com/office/powerpoint/2010/main" val="156745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22</a:t>
            </a:fld>
            <a:endParaRPr lang="ja-JP" altLang="en-US"/>
          </a:p>
        </p:txBody>
      </p:sp>
    </p:spTree>
    <p:extLst>
      <p:ext uri="{BB962C8B-B14F-4D97-AF65-F5344CB8AC3E}">
        <p14:creationId xmlns:p14="http://schemas.microsoft.com/office/powerpoint/2010/main" val="1376533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23</a:t>
            </a:fld>
            <a:endParaRPr lang="ja-JP" altLang="en-US"/>
          </a:p>
        </p:txBody>
      </p:sp>
    </p:spTree>
    <p:extLst>
      <p:ext uri="{BB962C8B-B14F-4D97-AF65-F5344CB8AC3E}">
        <p14:creationId xmlns:p14="http://schemas.microsoft.com/office/powerpoint/2010/main" val="2205000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24</a:t>
            </a:fld>
            <a:endParaRPr lang="ja-JP" altLang="en-US"/>
          </a:p>
        </p:txBody>
      </p:sp>
    </p:spTree>
    <p:extLst>
      <p:ext uri="{BB962C8B-B14F-4D97-AF65-F5344CB8AC3E}">
        <p14:creationId xmlns:p14="http://schemas.microsoft.com/office/powerpoint/2010/main" val="1003728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25</a:t>
            </a:fld>
            <a:endParaRPr lang="ja-JP" altLang="en-US"/>
          </a:p>
        </p:txBody>
      </p:sp>
    </p:spTree>
    <p:extLst>
      <p:ext uri="{BB962C8B-B14F-4D97-AF65-F5344CB8AC3E}">
        <p14:creationId xmlns:p14="http://schemas.microsoft.com/office/powerpoint/2010/main" val="1197845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26</a:t>
            </a:fld>
            <a:endParaRPr lang="ja-JP" altLang="en-US"/>
          </a:p>
        </p:txBody>
      </p:sp>
    </p:spTree>
    <p:extLst>
      <p:ext uri="{BB962C8B-B14F-4D97-AF65-F5344CB8AC3E}">
        <p14:creationId xmlns:p14="http://schemas.microsoft.com/office/powerpoint/2010/main" val="3083776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27</a:t>
            </a:fld>
            <a:endParaRPr lang="ja-JP" altLang="en-US"/>
          </a:p>
        </p:txBody>
      </p:sp>
    </p:spTree>
    <p:extLst>
      <p:ext uri="{BB962C8B-B14F-4D97-AF65-F5344CB8AC3E}">
        <p14:creationId xmlns:p14="http://schemas.microsoft.com/office/powerpoint/2010/main" val="362040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28</a:t>
            </a:fld>
            <a:endParaRPr lang="ja-JP" altLang="en-US"/>
          </a:p>
        </p:txBody>
      </p:sp>
    </p:spTree>
    <p:extLst>
      <p:ext uri="{BB962C8B-B14F-4D97-AF65-F5344CB8AC3E}">
        <p14:creationId xmlns:p14="http://schemas.microsoft.com/office/powerpoint/2010/main" val="2179646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29</a:t>
            </a:fld>
            <a:endParaRPr lang="ja-JP" altLang="en-US"/>
          </a:p>
        </p:txBody>
      </p:sp>
    </p:spTree>
    <p:extLst>
      <p:ext uri="{BB962C8B-B14F-4D97-AF65-F5344CB8AC3E}">
        <p14:creationId xmlns:p14="http://schemas.microsoft.com/office/powerpoint/2010/main" val="320339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CA" altLang="ja-JP" sz="1200" b="0" i="0" kern="1200" dirty="0">
                <a:solidFill>
                  <a:schemeClr val="tx1"/>
                </a:solidFill>
                <a:effectLst/>
                <a:latin typeface="+mn-lt"/>
                <a:ea typeface="+mn-ea"/>
                <a:cs typeface="+mn-cs"/>
                <a:hlinkClick r:id="rId3"/>
              </a:rPr>
              <a:t>https://bbs.icrip.jp/forums/topic/119a-3/</a:t>
            </a:r>
            <a:endParaRPr kumimoji="1" lang="en-CA" altLang="ja-JP" sz="1200" b="0" i="0" kern="1200" dirty="0">
              <a:solidFill>
                <a:schemeClr val="tx1"/>
              </a:solidFill>
              <a:effectLst/>
              <a:latin typeface="+mn-lt"/>
              <a:ea typeface="+mn-ea"/>
              <a:cs typeface="+mn-cs"/>
            </a:endParaRPr>
          </a:p>
          <a:p>
            <a:endParaRPr kumimoji="1" lang="en-CA" altLang="ja-JP" sz="1200" b="0" i="0" kern="1200" dirty="0">
              <a:solidFill>
                <a:schemeClr val="tx1"/>
              </a:solidFill>
              <a:effectLst/>
              <a:latin typeface="+mn-lt"/>
              <a:ea typeface="+mn-ea"/>
              <a:cs typeface="+mn-cs"/>
            </a:endParaRPr>
          </a:p>
          <a:p>
            <a:r>
              <a:rPr kumimoji="1" lang="en-CA" altLang="ja-JP" dirty="0"/>
              <a:t>https://www.mhlw.go.jp/seisakunitsuite/bunya/kenkou_iryou/iryou/topics/tp250428-01.html</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3</a:t>
            </a:fld>
            <a:endParaRPr lang="ja-JP" altLang="en-US"/>
          </a:p>
        </p:txBody>
      </p:sp>
    </p:spTree>
    <p:extLst>
      <p:ext uri="{BB962C8B-B14F-4D97-AF65-F5344CB8AC3E}">
        <p14:creationId xmlns:p14="http://schemas.microsoft.com/office/powerpoint/2010/main" val="2620739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FB16DB1-03D3-4D8D-8584-181260D7BCBE}" type="slidenum">
              <a:rPr lang="ja-JP" altLang="en-US" smtClean="0"/>
              <a:pPr>
                <a:defRPr/>
              </a:pPr>
              <a:t>30</a:t>
            </a:fld>
            <a:endParaRPr lang="ja-JP" altLang="en-US"/>
          </a:p>
        </p:txBody>
      </p:sp>
    </p:spTree>
    <p:extLst>
      <p:ext uri="{BB962C8B-B14F-4D97-AF65-F5344CB8AC3E}">
        <p14:creationId xmlns:p14="http://schemas.microsoft.com/office/powerpoint/2010/main" val="4007405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31</a:t>
            </a:fld>
            <a:endParaRPr lang="ja-JP" altLang="en-US"/>
          </a:p>
        </p:txBody>
      </p:sp>
    </p:spTree>
    <p:extLst>
      <p:ext uri="{BB962C8B-B14F-4D97-AF65-F5344CB8AC3E}">
        <p14:creationId xmlns:p14="http://schemas.microsoft.com/office/powerpoint/2010/main" val="4076400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pPr>
              <a:defRPr/>
            </a:pPr>
            <a:fld id="{AFB16DB1-03D3-4D8D-8584-181260D7BCBE}" type="slidenum">
              <a:rPr lang="ja-JP" altLang="en-US" smtClean="0"/>
              <a:pPr>
                <a:defRPr/>
              </a:pPr>
              <a:t>32</a:t>
            </a:fld>
            <a:endParaRPr lang="ja-JP" altLang="en-US"/>
          </a:p>
        </p:txBody>
      </p:sp>
    </p:spTree>
    <p:extLst>
      <p:ext uri="{BB962C8B-B14F-4D97-AF65-F5344CB8AC3E}">
        <p14:creationId xmlns:p14="http://schemas.microsoft.com/office/powerpoint/2010/main" val="1764350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FB16DB1-03D3-4D8D-8584-181260D7BCBE}" type="slidenum">
              <a:rPr lang="ja-JP" altLang="en-US" smtClean="0"/>
              <a:pPr>
                <a:defRPr/>
              </a:pPr>
              <a:t>33</a:t>
            </a:fld>
            <a:endParaRPr lang="ja-JP" altLang="en-US"/>
          </a:p>
        </p:txBody>
      </p:sp>
    </p:spTree>
    <p:extLst>
      <p:ext uri="{BB962C8B-B14F-4D97-AF65-F5344CB8AC3E}">
        <p14:creationId xmlns:p14="http://schemas.microsoft.com/office/powerpoint/2010/main" val="3300381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pPr>
              <a:defRPr/>
            </a:pPr>
            <a:fld id="{AFB16DB1-03D3-4D8D-8584-181260D7BCBE}" type="slidenum">
              <a:rPr lang="ja-JP" altLang="en-US" smtClean="0"/>
              <a:pPr>
                <a:defRPr/>
              </a:pPr>
              <a:t>34</a:t>
            </a:fld>
            <a:endParaRPr lang="ja-JP" altLang="en-US"/>
          </a:p>
        </p:txBody>
      </p:sp>
    </p:spTree>
    <p:extLst>
      <p:ext uri="{BB962C8B-B14F-4D97-AF65-F5344CB8AC3E}">
        <p14:creationId xmlns:p14="http://schemas.microsoft.com/office/powerpoint/2010/main" val="3374168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FB16DB1-03D3-4D8D-8584-181260D7BCBE}" type="slidenum">
              <a:rPr lang="ja-JP" altLang="en-US" smtClean="0"/>
              <a:pPr>
                <a:defRPr/>
              </a:pPr>
              <a:t>35</a:t>
            </a:fld>
            <a:endParaRPr lang="ja-JP" altLang="en-US"/>
          </a:p>
        </p:txBody>
      </p:sp>
    </p:spTree>
    <p:extLst>
      <p:ext uri="{BB962C8B-B14F-4D97-AF65-F5344CB8AC3E}">
        <p14:creationId xmlns:p14="http://schemas.microsoft.com/office/powerpoint/2010/main" val="3794298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20000"/>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36</a:t>
            </a:fld>
            <a:endParaRPr lang="ja-JP" altLang="en-US"/>
          </a:p>
        </p:txBody>
      </p:sp>
    </p:spTree>
    <p:extLst>
      <p:ext uri="{BB962C8B-B14F-4D97-AF65-F5344CB8AC3E}">
        <p14:creationId xmlns:p14="http://schemas.microsoft.com/office/powerpoint/2010/main" val="667156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pPr>
              <a:defRPr/>
            </a:pPr>
            <a:fld id="{AFB16DB1-03D3-4D8D-8584-181260D7BCBE}" type="slidenum">
              <a:rPr lang="ja-JP" altLang="en-US" smtClean="0"/>
              <a:pPr>
                <a:defRPr/>
              </a:pPr>
              <a:t>37</a:t>
            </a:fld>
            <a:endParaRPr lang="ja-JP" altLang="en-US"/>
          </a:p>
        </p:txBody>
      </p:sp>
    </p:spTree>
    <p:extLst>
      <p:ext uri="{BB962C8B-B14F-4D97-AF65-F5344CB8AC3E}">
        <p14:creationId xmlns:p14="http://schemas.microsoft.com/office/powerpoint/2010/main" val="76646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pPr>
              <a:defRPr/>
            </a:pPr>
            <a:fld id="{AFB16DB1-03D3-4D8D-8584-181260D7BCBE}" type="slidenum">
              <a:rPr lang="ja-JP" altLang="en-US" smtClean="0"/>
              <a:pPr>
                <a:defRPr/>
              </a:pPr>
              <a:t>38</a:t>
            </a:fld>
            <a:endParaRPr lang="ja-JP" altLang="en-US"/>
          </a:p>
        </p:txBody>
      </p:sp>
    </p:spTree>
    <p:extLst>
      <p:ext uri="{BB962C8B-B14F-4D97-AF65-F5344CB8AC3E}">
        <p14:creationId xmlns:p14="http://schemas.microsoft.com/office/powerpoint/2010/main" val="784174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en-US" dirty="0"/>
          </a:p>
        </p:txBody>
      </p:sp>
      <p:sp>
        <p:nvSpPr>
          <p:cNvPr id="706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fld id="{93F6731D-3E34-584F-BE2D-9DD535374C6C}" type="slidenum">
              <a:rPr lang="ja-JP" altLang="en-US"/>
              <a:pPr/>
              <a:t>39</a:t>
            </a:fld>
            <a:endParaRPr lang="ja-JP" altLang="en-US"/>
          </a:p>
        </p:txBody>
      </p:sp>
    </p:spTree>
    <p:extLst>
      <p:ext uri="{BB962C8B-B14F-4D97-AF65-F5344CB8AC3E}">
        <p14:creationId xmlns:p14="http://schemas.microsoft.com/office/powerpoint/2010/main" val="328244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58B8E-2608-61BC-21D7-71A72BC20EE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0CE0CC-42F5-AFB4-91AF-4E6F864F3D3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0C6B13-48B6-5E73-CDB3-F7A44A4742FD}"/>
              </a:ext>
            </a:extLst>
          </p:cNvPr>
          <p:cNvSpPr>
            <a:spLocks noGrp="1"/>
          </p:cNvSpPr>
          <p:nvPr>
            <p:ph type="body" idx="1"/>
          </p:nvPr>
        </p:nvSpPr>
        <p:spPr/>
        <p:txBody>
          <a:bodyPr/>
          <a:lstStyle/>
          <a:p>
            <a:r>
              <a:rPr kumimoji="1" lang="en-CA" altLang="ja-JP" sz="1200" b="0" i="0" kern="1200" dirty="0">
                <a:solidFill>
                  <a:schemeClr val="tx1"/>
                </a:solidFill>
                <a:effectLst/>
                <a:latin typeface="+mn-lt"/>
                <a:ea typeface="+mn-ea"/>
                <a:cs typeface="+mn-cs"/>
                <a:hlinkClick r:id="rId3"/>
              </a:rPr>
              <a:t>https://bbs.icrip.jp/forums/topic/119b-35/</a:t>
            </a:r>
            <a:endParaRPr kumimoji="1" lang="en-CA" altLang="ja-JP" sz="1200" b="0" i="0" kern="1200" dirty="0">
              <a:solidFill>
                <a:schemeClr val="tx1"/>
              </a:solidFill>
              <a:effectLst/>
              <a:latin typeface="+mn-lt"/>
              <a:ea typeface="+mn-ea"/>
              <a:cs typeface="+mn-cs"/>
            </a:endParaRPr>
          </a:p>
          <a:p>
            <a:endParaRPr kumimoji="1" lang="en-CA" altLang="ja-JP" sz="1200" b="0" i="0" kern="1200" dirty="0">
              <a:solidFill>
                <a:schemeClr val="tx1"/>
              </a:solidFill>
              <a:effectLst/>
              <a:latin typeface="+mn-lt"/>
              <a:ea typeface="+mn-ea"/>
              <a:cs typeface="+mn-cs"/>
            </a:endParaRPr>
          </a:p>
          <a:p>
            <a:r>
              <a:rPr kumimoji="1" lang="en-CA" altLang="ja-JP" dirty="0"/>
              <a:t>https://www.mhlw.go.jp/seisakunitsuite/bunya/kenkou_iryou/iryou/topics/tp250428-01.html</a:t>
            </a:r>
            <a:endParaRPr kumimoji="1" lang="ja-JP" altLang="en-US" dirty="0"/>
          </a:p>
        </p:txBody>
      </p:sp>
      <p:sp>
        <p:nvSpPr>
          <p:cNvPr id="4" name="スライド番号プレースホルダー 3">
            <a:extLst>
              <a:ext uri="{FF2B5EF4-FFF2-40B4-BE49-F238E27FC236}">
                <a16:creationId xmlns:a16="http://schemas.microsoft.com/office/drawing/2014/main" id="{4436251C-330D-5149-E10F-D5D4F430770B}"/>
              </a:ext>
            </a:extLst>
          </p:cNvPr>
          <p:cNvSpPr>
            <a:spLocks noGrp="1"/>
          </p:cNvSpPr>
          <p:nvPr>
            <p:ph type="sldNum" sz="quarter" idx="5"/>
          </p:nvPr>
        </p:nvSpPr>
        <p:spPr/>
        <p:txBody>
          <a:bodyPr/>
          <a:lstStyle/>
          <a:p>
            <a:pPr>
              <a:defRPr/>
            </a:pPr>
            <a:fld id="{AFB16DB1-03D3-4D8D-8584-181260D7BCBE}" type="slidenum">
              <a:rPr lang="ja-JP" altLang="en-US" smtClean="0"/>
              <a:pPr>
                <a:defRPr/>
              </a:pPr>
              <a:t>4</a:t>
            </a:fld>
            <a:endParaRPr lang="ja-JP" altLang="en-US"/>
          </a:p>
        </p:txBody>
      </p:sp>
    </p:spTree>
    <p:extLst>
      <p:ext uri="{BB962C8B-B14F-4D97-AF65-F5344CB8AC3E}">
        <p14:creationId xmlns:p14="http://schemas.microsoft.com/office/powerpoint/2010/main" val="3542394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p>
        </p:txBody>
      </p:sp>
      <p:sp>
        <p:nvSpPr>
          <p:cNvPr id="4" name="Slide Number Placeholder 3"/>
          <p:cNvSpPr>
            <a:spLocks noGrp="1"/>
          </p:cNvSpPr>
          <p:nvPr>
            <p:ph type="sldNum" sz="quarter" idx="5"/>
          </p:nvPr>
        </p:nvSpPr>
        <p:spPr/>
        <p:txBody>
          <a:bodyPr/>
          <a:lstStyle/>
          <a:p>
            <a:pPr>
              <a:defRPr/>
            </a:pPr>
            <a:fld id="{AFB16DB1-03D3-4D8D-8584-181260D7BCBE}" type="slidenum">
              <a:rPr lang="ja-JP" altLang="en-US" smtClean="0"/>
              <a:pPr>
                <a:defRPr/>
              </a:pPr>
              <a:t>40</a:t>
            </a:fld>
            <a:endParaRPr lang="ja-JP" altLang="en-US"/>
          </a:p>
        </p:txBody>
      </p:sp>
    </p:spTree>
    <p:extLst>
      <p:ext uri="{BB962C8B-B14F-4D97-AF65-F5344CB8AC3E}">
        <p14:creationId xmlns:p14="http://schemas.microsoft.com/office/powerpoint/2010/main" val="1109495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pPr>
              <a:defRPr/>
            </a:pPr>
            <a:fld id="{AFB16DB1-03D3-4D8D-8584-181260D7BCBE}" type="slidenum">
              <a:rPr lang="ja-JP" altLang="en-US" smtClean="0"/>
              <a:pPr>
                <a:defRPr/>
              </a:pPr>
              <a:t>41</a:t>
            </a:fld>
            <a:endParaRPr lang="ja-JP" altLang="en-US"/>
          </a:p>
        </p:txBody>
      </p:sp>
    </p:spTree>
    <p:extLst>
      <p:ext uri="{BB962C8B-B14F-4D97-AF65-F5344CB8AC3E}">
        <p14:creationId xmlns:p14="http://schemas.microsoft.com/office/powerpoint/2010/main" val="85373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7F4A6-9E29-B5C6-E983-C882499AF3B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E1C0E69-907B-207B-D22B-0383EAEA57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D48F018-2784-AA27-2086-4C4B074210F7}"/>
              </a:ext>
            </a:extLst>
          </p:cNvPr>
          <p:cNvSpPr>
            <a:spLocks noGrp="1"/>
          </p:cNvSpPr>
          <p:nvPr>
            <p:ph type="body" idx="1"/>
          </p:nvPr>
        </p:nvSpPr>
        <p:spPr/>
        <p:txBody>
          <a:bodyPr/>
          <a:lstStyle/>
          <a:p>
            <a:r>
              <a:rPr kumimoji="1" lang="en-CA" altLang="ja-JP" sz="1200" b="0" i="0" kern="1200" dirty="0">
                <a:solidFill>
                  <a:schemeClr val="tx1"/>
                </a:solidFill>
                <a:effectLst/>
                <a:latin typeface="+mn-lt"/>
                <a:ea typeface="+mn-ea"/>
                <a:cs typeface="+mn-cs"/>
                <a:hlinkClick r:id="rId3"/>
              </a:rPr>
              <a:t>https://bbs.icrip.jp/forums/topic/119c-18/</a:t>
            </a:r>
            <a:endParaRPr kumimoji="1" lang="en-CA" altLang="ja-JP" sz="1200" b="0" i="0" kern="1200" dirty="0">
              <a:solidFill>
                <a:schemeClr val="tx1"/>
              </a:solidFill>
              <a:effectLst/>
              <a:latin typeface="+mn-lt"/>
              <a:ea typeface="+mn-ea"/>
              <a:cs typeface="+mn-cs"/>
            </a:endParaRPr>
          </a:p>
          <a:p>
            <a:endParaRPr kumimoji="1" lang="en-CA" altLang="ja-JP" sz="1200" b="0" i="0" kern="1200" dirty="0">
              <a:solidFill>
                <a:schemeClr val="tx1"/>
              </a:solidFill>
              <a:effectLst/>
              <a:latin typeface="+mn-lt"/>
              <a:ea typeface="+mn-ea"/>
              <a:cs typeface="+mn-cs"/>
            </a:endParaRPr>
          </a:p>
          <a:p>
            <a:r>
              <a:rPr kumimoji="1" lang="en-CA" altLang="ja-JP" sz="1200" b="0" i="0" kern="1200" dirty="0">
                <a:solidFill>
                  <a:schemeClr val="tx1"/>
                </a:solidFill>
                <a:effectLst/>
                <a:latin typeface="+mn-lt"/>
                <a:ea typeface="+mn-ea"/>
                <a:cs typeface="+mn-cs"/>
              </a:rPr>
              <a:t>https://www.mhlw.go.jp/seisakunitsuite/bunya/kenkou_iryou/iryou/topics/tp250428-01.html</a:t>
            </a:r>
          </a:p>
          <a:p>
            <a:endParaRPr kumimoji="1" lang="en-CA" altLang="ja-JP" sz="1200" b="0" i="0" kern="1200" dirty="0">
              <a:solidFill>
                <a:schemeClr val="tx1"/>
              </a:solidFill>
              <a:effectLst/>
              <a:latin typeface="+mn-lt"/>
              <a:ea typeface="+mn-ea"/>
              <a:cs typeface="+mn-cs"/>
            </a:endParaRPr>
          </a:p>
          <a:p>
            <a:r>
              <a:rPr lang="en-US" altLang="ja-JP" b="1" i="1" dirty="0"/>
              <a:t>CORRECTION</a:t>
            </a:r>
          </a:p>
          <a:p>
            <a:r>
              <a:rPr lang="en-US" altLang="ja-JP" dirty="0"/>
              <a:t>Which of the following diseases </a:t>
            </a:r>
            <a:r>
              <a:rPr lang="en-US" altLang="ja-JP" b="1" dirty="0"/>
              <a:t>is NOT transmitted</a:t>
            </a:r>
            <a:r>
              <a:rPr lang="en-US" altLang="ja-JP" dirty="0"/>
              <a:t> from person to person?</a:t>
            </a:r>
          </a:p>
          <a:p>
            <a:endParaRPr lang="en-US" altLang="ja-JP" dirty="0"/>
          </a:p>
          <a:p>
            <a:r>
              <a:rPr lang="en-US" altLang="ja-JP" i="1" dirty="0"/>
              <a:t>Note: The original exam question used the phrasing "cause... transmission," but the correct phrasing is "is transmitted."</a:t>
            </a:r>
          </a:p>
          <a:p>
            <a:endParaRPr kumimoji="1" lang="ja-JP" altLang="en-US" dirty="0"/>
          </a:p>
        </p:txBody>
      </p:sp>
      <p:sp>
        <p:nvSpPr>
          <p:cNvPr id="4" name="スライド番号プレースホルダー 3">
            <a:extLst>
              <a:ext uri="{FF2B5EF4-FFF2-40B4-BE49-F238E27FC236}">
                <a16:creationId xmlns:a16="http://schemas.microsoft.com/office/drawing/2014/main" id="{A4243C23-4CE4-6D3A-4040-004D630ABECE}"/>
              </a:ext>
            </a:extLst>
          </p:cNvPr>
          <p:cNvSpPr>
            <a:spLocks noGrp="1"/>
          </p:cNvSpPr>
          <p:nvPr>
            <p:ph type="sldNum" sz="quarter" idx="5"/>
          </p:nvPr>
        </p:nvSpPr>
        <p:spPr/>
        <p:txBody>
          <a:bodyPr/>
          <a:lstStyle/>
          <a:p>
            <a:pPr>
              <a:defRPr/>
            </a:pPr>
            <a:fld id="{AFB16DB1-03D3-4D8D-8584-181260D7BCBE}" type="slidenum">
              <a:rPr lang="ja-JP" altLang="en-US" smtClean="0"/>
              <a:pPr>
                <a:defRPr/>
              </a:pPr>
              <a:t>5</a:t>
            </a:fld>
            <a:endParaRPr lang="ja-JP" altLang="en-US"/>
          </a:p>
        </p:txBody>
      </p:sp>
    </p:spTree>
    <p:extLst>
      <p:ext uri="{BB962C8B-B14F-4D97-AF65-F5344CB8AC3E}">
        <p14:creationId xmlns:p14="http://schemas.microsoft.com/office/powerpoint/2010/main" val="3683909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64276-D108-B18A-F715-D0525BAE39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BCEC00-3401-E397-A3FB-4E7C8C60870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4C8A224-373F-0E39-79C7-EF053CBC20BA}"/>
              </a:ext>
            </a:extLst>
          </p:cNvPr>
          <p:cNvSpPr>
            <a:spLocks noGrp="1"/>
          </p:cNvSpPr>
          <p:nvPr>
            <p:ph type="body" idx="1"/>
          </p:nvPr>
        </p:nvSpPr>
        <p:spPr/>
        <p:txBody>
          <a:bodyPr/>
          <a:lstStyle/>
          <a:p>
            <a:r>
              <a:rPr kumimoji="1" lang="en-CA" altLang="ja-JP" sz="1200" b="0" i="0" kern="1200" dirty="0">
                <a:solidFill>
                  <a:schemeClr val="tx1"/>
                </a:solidFill>
                <a:effectLst/>
                <a:latin typeface="+mn-lt"/>
                <a:ea typeface="+mn-ea"/>
                <a:cs typeface="+mn-cs"/>
                <a:hlinkClick r:id="rId3"/>
              </a:rPr>
              <a:t>https://bbs.icrip.jp/forums/topic/119f-19/</a:t>
            </a:r>
            <a:endParaRPr kumimoji="1" lang="en-CA" altLang="ja-JP" sz="1200" b="0" i="0" kern="1200" dirty="0">
              <a:solidFill>
                <a:schemeClr val="tx1"/>
              </a:solidFill>
              <a:effectLst/>
              <a:latin typeface="+mn-lt"/>
              <a:ea typeface="+mn-ea"/>
              <a:cs typeface="+mn-cs"/>
            </a:endParaRPr>
          </a:p>
          <a:p>
            <a:endParaRPr kumimoji="1" lang="en-CA" altLang="ja-JP" sz="1200" b="0" i="0" kern="1200" dirty="0">
              <a:solidFill>
                <a:schemeClr val="tx1"/>
              </a:solidFill>
              <a:effectLst/>
              <a:latin typeface="+mn-lt"/>
              <a:ea typeface="+mn-ea"/>
              <a:cs typeface="+mn-cs"/>
            </a:endParaRPr>
          </a:p>
          <a:p>
            <a:r>
              <a:rPr kumimoji="1" lang="en-CA" altLang="ja-JP" dirty="0"/>
              <a:t>https://www.mhlw.go.jp/seisakunitsuite/bunya/kenkou_iryou/iryou/topics/tp250428-01.html</a:t>
            </a:r>
            <a:endParaRPr kumimoji="1" lang="ja-JP" altLang="en-US" dirty="0"/>
          </a:p>
        </p:txBody>
      </p:sp>
      <p:sp>
        <p:nvSpPr>
          <p:cNvPr id="4" name="スライド番号プレースホルダー 3">
            <a:extLst>
              <a:ext uri="{FF2B5EF4-FFF2-40B4-BE49-F238E27FC236}">
                <a16:creationId xmlns:a16="http://schemas.microsoft.com/office/drawing/2014/main" id="{B7569B84-F13A-F8DB-ED93-9628EDBA84E5}"/>
              </a:ext>
            </a:extLst>
          </p:cNvPr>
          <p:cNvSpPr>
            <a:spLocks noGrp="1"/>
          </p:cNvSpPr>
          <p:nvPr>
            <p:ph type="sldNum" sz="quarter" idx="5"/>
          </p:nvPr>
        </p:nvSpPr>
        <p:spPr/>
        <p:txBody>
          <a:bodyPr/>
          <a:lstStyle/>
          <a:p>
            <a:pPr>
              <a:defRPr/>
            </a:pPr>
            <a:fld id="{AFB16DB1-03D3-4D8D-8584-181260D7BCBE}" type="slidenum">
              <a:rPr lang="ja-JP" altLang="en-US" smtClean="0"/>
              <a:pPr>
                <a:defRPr/>
              </a:pPr>
              <a:t>6</a:t>
            </a:fld>
            <a:endParaRPr lang="ja-JP" altLang="en-US"/>
          </a:p>
        </p:txBody>
      </p:sp>
    </p:spTree>
    <p:extLst>
      <p:ext uri="{BB962C8B-B14F-4D97-AF65-F5344CB8AC3E}">
        <p14:creationId xmlns:p14="http://schemas.microsoft.com/office/powerpoint/2010/main" val="1022604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F0B9E-79BB-29DE-D9A8-FE911FC0CA4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EF7499B-85C6-3D84-043D-6CB87BC410D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99652DE-6EBE-8C0E-B0AA-D8FD117C7097}"/>
              </a:ext>
            </a:extLst>
          </p:cNvPr>
          <p:cNvSpPr>
            <a:spLocks noGrp="1"/>
          </p:cNvSpPr>
          <p:nvPr>
            <p:ph type="body" idx="1"/>
          </p:nvPr>
        </p:nvSpPr>
        <p:spPr/>
        <p:txBody>
          <a:bodyPr/>
          <a:lstStyle/>
          <a:p>
            <a:r>
              <a:rPr kumimoji="1" lang="en-CA" altLang="ja-JP" sz="1200" b="0" i="0" kern="1200" dirty="0">
                <a:solidFill>
                  <a:schemeClr val="tx1"/>
                </a:solidFill>
                <a:effectLst/>
                <a:latin typeface="+mn-lt"/>
                <a:ea typeface="+mn-ea"/>
                <a:cs typeface="+mn-cs"/>
                <a:hlinkClick r:id="rId3"/>
              </a:rPr>
              <a:t>https://bbs.icrip.jp/forums/topic/119f-25/</a:t>
            </a:r>
            <a:endParaRPr kumimoji="1" lang="en-CA" altLang="ja-JP" sz="1200" b="0" i="0" kern="1200" dirty="0">
              <a:solidFill>
                <a:schemeClr val="tx1"/>
              </a:solidFill>
              <a:effectLst/>
              <a:latin typeface="+mn-lt"/>
              <a:ea typeface="+mn-ea"/>
              <a:cs typeface="+mn-cs"/>
            </a:endParaRPr>
          </a:p>
          <a:p>
            <a:endParaRPr kumimoji="1" lang="en-CA" altLang="ja-JP" sz="1200" b="0" i="0" kern="1200" dirty="0">
              <a:solidFill>
                <a:schemeClr val="tx1"/>
              </a:solidFill>
              <a:effectLst/>
              <a:latin typeface="+mn-lt"/>
              <a:ea typeface="+mn-ea"/>
              <a:cs typeface="+mn-cs"/>
            </a:endParaRPr>
          </a:p>
          <a:p>
            <a:r>
              <a:rPr kumimoji="1" lang="en-CA" altLang="ja-JP" dirty="0"/>
              <a:t>https://www.mhlw.go.jp/seisakunitsuite/bunya/kenkou_iryou/iryou/topics/tp250428-01.html</a:t>
            </a:r>
            <a:endParaRPr kumimoji="1" lang="ja-JP" altLang="en-US" dirty="0"/>
          </a:p>
        </p:txBody>
      </p:sp>
      <p:sp>
        <p:nvSpPr>
          <p:cNvPr id="4" name="スライド番号プレースホルダー 3">
            <a:extLst>
              <a:ext uri="{FF2B5EF4-FFF2-40B4-BE49-F238E27FC236}">
                <a16:creationId xmlns:a16="http://schemas.microsoft.com/office/drawing/2014/main" id="{D17A42BD-7E93-861B-40A7-213915C89B49}"/>
              </a:ext>
            </a:extLst>
          </p:cNvPr>
          <p:cNvSpPr>
            <a:spLocks noGrp="1"/>
          </p:cNvSpPr>
          <p:nvPr>
            <p:ph type="sldNum" sz="quarter" idx="5"/>
          </p:nvPr>
        </p:nvSpPr>
        <p:spPr/>
        <p:txBody>
          <a:bodyPr/>
          <a:lstStyle/>
          <a:p>
            <a:pPr>
              <a:defRPr/>
            </a:pPr>
            <a:fld id="{AFB16DB1-03D3-4D8D-8584-181260D7BCBE}" type="slidenum">
              <a:rPr lang="ja-JP" altLang="en-US" smtClean="0"/>
              <a:pPr>
                <a:defRPr/>
              </a:pPr>
              <a:t>7</a:t>
            </a:fld>
            <a:endParaRPr lang="ja-JP" altLang="en-US"/>
          </a:p>
        </p:txBody>
      </p:sp>
    </p:spTree>
    <p:extLst>
      <p:ext uri="{BB962C8B-B14F-4D97-AF65-F5344CB8AC3E}">
        <p14:creationId xmlns:p14="http://schemas.microsoft.com/office/powerpoint/2010/main" val="203123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A9972-297E-58A7-9312-2E9BCE1AF2D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44E136-A358-0A39-C86E-AF6D729B320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6C0644C-739E-D523-4788-D7ABC22B9F46}"/>
              </a:ext>
            </a:extLst>
          </p:cNvPr>
          <p:cNvSpPr>
            <a:spLocks noGrp="1"/>
          </p:cNvSpPr>
          <p:nvPr>
            <p:ph type="body" idx="1"/>
          </p:nvPr>
        </p:nvSpPr>
        <p:spPr/>
        <p:txBody>
          <a:bodyPr/>
          <a:lstStyle/>
          <a:p>
            <a:endParaRPr kumimoji="1" lang="en-CA" altLang="ja-JP" dirty="0"/>
          </a:p>
          <a:p>
            <a:endParaRPr kumimoji="1" lang="en-CA" altLang="ja-JP" dirty="0"/>
          </a:p>
          <a:p>
            <a:r>
              <a:rPr kumimoji="1" lang="en-CA" altLang="ja-JP" dirty="0"/>
              <a:t>https://www.mhlw.go.jp/seisakunitsuite/bunya/kenkou_iryou/iryou/topics/tp240424-01.html</a:t>
            </a:r>
            <a:endParaRPr kumimoji="1" lang="ja-JP" altLang="en-US" dirty="0"/>
          </a:p>
        </p:txBody>
      </p:sp>
      <p:sp>
        <p:nvSpPr>
          <p:cNvPr id="4" name="スライド番号プレースホルダー 3">
            <a:extLst>
              <a:ext uri="{FF2B5EF4-FFF2-40B4-BE49-F238E27FC236}">
                <a16:creationId xmlns:a16="http://schemas.microsoft.com/office/drawing/2014/main" id="{C8D1F2D6-B1D2-A769-523E-95E4F8C4065D}"/>
              </a:ext>
            </a:extLst>
          </p:cNvPr>
          <p:cNvSpPr>
            <a:spLocks noGrp="1"/>
          </p:cNvSpPr>
          <p:nvPr>
            <p:ph type="sldNum" sz="quarter" idx="5"/>
          </p:nvPr>
        </p:nvSpPr>
        <p:spPr/>
        <p:txBody>
          <a:bodyPr/>
          <a:lstStyle/>
          <a:p>
            <a:pPr>
              <a:defRPr/>
            </a:pPr>
            <a:fld id="{AFB16DB1-03D3-4D8D-8584-181260D7BCBE}" type="slidenum">
              <a:rPr lang="ja-JP" altLang="en-US" smtClean="0"/>
              <a:pPr>
                <a:defRPr/>
              </a:pPr>
              <a:t>8</a:t>
            </a:fld>
            <a:endParaRPr lang="ja-JP" altLang="en-US"/>
          </a:p>
        </p:txBody>
      </p:sp>
    </p:spTree>
    <p:extLst>
      <p:ext uri="{BB962C8B-B14F-4D97-AF65-F5344CB8AC3E}">
        <p14:creationId xmlns:p14="http://schemas.microsoft.com/office/powerpoint/2010/main" val="2941571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r>
              <a:rPr kumimoji="1" lang="en-CA" altLang="ja-JP" dirty="0"/>
              <a:t>https://www.mhlw.go.jp/seisakunitsuite/bunya/kenkou_iryou/iryou/topics/tp240424-01.html</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9</a:t>
            </a:fld>
            <a:endParaRPr lang="ja-JP" altLang="en-US"/>
          </a:p>
        </p:txBody>
      </p:sp>
    </p:spTree>
    <p:extLst>
      <p:ext uri="{BB962C8B-B14F-4D97-AF65-F5344CB8AC3E}">
        <p14:creationId xmlns:p14="http://schemas.microsoft.com/office/powerpoint/2010/main" val="307720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3B043C-8398-0E42-A615-6E326110D211}"/>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87BC3E0-D511-5C40-B297-D650C47D5E9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6B0813E-EEE8-3146-8146-E39A959FD7FC}"/>
              </a:ext>
            </a:extLst>
          </p:cNvPr>
          <p:cNvSpPr>
            <a:spLocks noGrp="1"/>
          </p:cNvSpPr>
          <p:nvPr>
            <p:ph type="dt" sz="half" idx="10"/>
          </p:nvPr>
        </p:nvSpPr>
        <p:spPr/>
        <p:txBody>
          <a:bodyPr/>
          <a:lstStyle/>
          <a:p>
            <a:pPr>
              <a:defRPr/>
            </a:pPr>
            <a:fld id="{03149750-B4C6-426A-98A5-AEF126C5A212}" type="datetime1">
              <a:rPr lang="ja-JP" altLang="en-US" smtClean="0"/>
              <a:t>2026/1/26</a:t>
            </a:fld>
            <a:endParaRPr lang="ja-JP" altLang="en-US"/>
          </a:p>
        </p:txBody>
      </p:sp>
      <p:sp>
        <p:nvSpPr>
          <p:cNvPr id="5" name="フッター プレースホルダー 4">
            <a:extLst>
              <a:ext uri="{FF2B5EF4-FFF2-40B4-BE49-F238E27FC236}">
                <a16:creationId xmlns:a16="http://schemas.microsoft.com/office/drawing/2014/main" id="{6F0E18EC-C049-A547-B83A-7608F448A843}"/>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7EA406C2-496F-BE48-811C-743B9FD319E9}"/>
              </a:ext>
            </a:extLst>
          </p:cNvPr>
          <p:cNvSpPr>
            <a:spLocks noGrp="1"/>
          </p:cNvSpPr>
          <p:nvPr>
            <p:ph type="sldNum" sz="quarter" idx="12"/>
          </p:nvPr>
        </p:nvSpPr>
        <p:spPr/>
        <p:txBody>
          <a:bodyPr/>
          <a:lstStyle/>
          <a:p>
            <a:pPr>
              <a:defRPr/>
            </a:pPr>
            <a:fld id="{87182C01-E0CB-4509-87C6-D90AC9E5FA6A}" type="slidenum">
              <a:rPr lang="ja-JP" altLang="en-US" smtClean="0"/>
              <a:pPr>
                <a:defRPr/>
              </a:pPr>
              <a:t>‹#›</a:t>
            </a:fld>
            <a:endParaRPr lang="ja-JP" altLang="en-US"/>
          </a:p>
        </p:txBody>
      </p:sp>
    </p:spTree>
    <p:extLst>
      <p:ext uri="{BB962C8B-B14F-4D97-AF65-F5344CB8AC3E}">
        <p14:creationId xmlns:p14="http://schemas.microsoft.com/office/powerpoint/2010/main" val="338461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C4A021-D7E6-AA4D-9EF1-4D65972794B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6325CF5-957A-4F41-8597-17170E264EA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A7E20C-E195-A14E-9D39-B85FE60AA155}"/>
              </a:ext>
            </a:extLst>
          </p:cNvPr>
          <p:cNvSpPr>
            <a:spLocks noGrp="1"/>
          </p:cNvSpPr>
          <p:nvPr>
            <p:ph type="dt" sz="half" idx="10"/>
          </p:nvPr>
        </p:nvSpPr>
        <p:spPr/>
        <p:txBody>
          <a:bodyPr/>
          <a:lstStyle/>
          <a:p>
            <a:pPr>
              <a:defRPr/>
            </a:pPr>
            <a:fld id="{30334B45-A48F-4B27-8831-CB542FDA34B1}" type="datetime1">
              <a:rPr lang="ja-JP" altLang="en-US" smtClean="0"/>
              <a:t>2026/1/26</a:t>
            </a:fld>
            <a:endParaRPr lang="ja-JP" altLang="en-US"/>
          </a:p>
        </p:txBody>
      </p:sp>
      <p:sp>
        <p:nvSpPr>
          <p:cNvPr id="5" name="フッター プレースホルダー 4">
            <a:extLst>
              <a:ext uri="{FF2B5EF4-FFF2-40B4-BE49-F238E27FC236}">
                <a16:creationId xmlns:a16="http://schemas.microsoft.com/office/drawing/2014/main" id="{DF1DDF3E-87E9-464F-B916-B0E90F18A216}"/>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37BD7EB9-6AE7-C848-BB4E-303F33711C19}"/>
              </a:ext>
            </a:extLst>
          </p:cNvPr>
          <p:cNvSpPr>
            <a:spLocks noGrp="1"/>
          </p:cNvSpPr>
          <p:nvPr>
            <p:ph type="sldNum" sz="quarter" idx="12"/>
          </p:nvPr>
        </p:nvSpPr>
        <p:spPr/>
        <p:txBody>
          <a:bodyPr/>
          <a:lstStyle/>
          <a:p>
            <a:pPr>
              <a:defRPr/>
            </a:pPr>
            <a:fld id="{BE2A4B3A-9E7F-45BE-9925-2BBC77320B7C}" type="slidenum">
              <a:rPr lang="ja-JP" altLang="en-US" smtClean="0"/>
              <a:pPr>
                <a:defRPr/>
              </a:pPr>
              <a:t>‹#›</a:t>
            </a:fld>
            <a:endParaRPr lang="ja-JP" altLang="en-US"/>
          </a:p>
        </p:txBody>
      </p:sp>
    </p:spTree>
    <p:extLst>
      <p:ext uri="{BB962C8B-B14F-4D97-AF65-F5344CB8AC3E}">
        <p14:creationId xmlns:p14="http://schemas.microsoft.com/office/powerpoint/2010/main" val="322642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9433047-2BB7-4847-B759-A255E4FC7D23}"/>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1B4C15-2F8C-024E-B63E-C6AF564B03E1}"/>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CB18ED-2328-6F46-92C8-01F398075196}"/>
              </a:ext>
            </a:extLst>
          </p:cNvPr>
          <p:cNvSpPr>
            <a:spLocks noGrp="1"/>
          </p:cNvSpPr>
          <p:nvPr>
            <p:ph type="dt" sz="half" idx="10"/>
          </p:nvPr>
        </p:nvSpPr>
        <p:spPr/>
        <p:txBody>
          <a:bodyPr/>
          <a:lstStyle/>
          <a:p>
            <a:pPr>
              <a:defRPr/>
            </a:pPr>
            <a:fld id="{DE71D441-315B-48B5-8263-4996CF7CF36D}" type="datetime1">
              <a:rPr lang="ja-JP" altLang="en-US" smtClean="0"/>
              <a:t>2026/1/26</a:t>
            </a:fld>
            <a:endParaRPr lang="ja-JP" altLang="en-US"/>
          </a:p>
        </p:txBody>
      </p:sp>
      <p:sp>
        <p:nvSpPr>
          <p:cNvPr id="5" name="フッター プレースホルダー 4">
            <a:extLst>
              <a:ext uri="{FF2B5EF4-FFF2-40B4-BE49-F238E27FC236}">
                <a16:creationId xmlns:a16="http://schemas.microsoft.com/office/drawing/2014/main" id="{BEF14DA7-E6E8-054C-8C74-A6C7DA4E0DB4}"/>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AC323774-71F8-D24D-9716-6F131864C0DA}"/>
              </a:ext>
            </a:extLst>
          </p:cNvPr>
          <p:cNvSpPr>
            <a:spLocks noGrp="1"/>
          </p:cNvSpPr>
          <p:nvPr>
            <p:ph type="sldNum" sz="quarter" idx="12"/>
          </p:nvPr>
        </p:nvSpPr>
        <p:spPr/>
        <p:txBody>
          <a:bodyPr/>
          <a:lstStyle/>
          <a:p>
            <a:pPr>
              <a:defRPr/>
            </a:pPr>
            <a:fld id="{51311760-2D65-47DA-BFB2-582953899AA0}" type="slidenum">
              <a:rPr lang="ja-JP" altLang="en-US" smtClean="0"/>
              <a:pPr>
                <a:defRPr/>
              </a:pPr>
              <a:t>‹#›</a:t>
            </a:fld>
            <a:endParaRPr lang="ja-JP" altLang="en-US"/>
          </a:p>
        </p:txBody>
      </p:sp>
    </p:spTree>
    <p:extLst>
      <p:ext uri="{BB962C8B-B14F-4D97-AF65-F5344CB8AC3E}">
        <p14:creationId xmlns:p14="http://schemas.microsoft.com/office/powerpoint/2010/main" val="252322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6C91E9-A864-F949-8734-B158C78A6EE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8C6FDC-8E4C-FB41-8B68-A001FE6A286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586B61-F7F2-EF41-99B3-B5842556BEED}"/>
              </a:ext>
            </a:extLst>
          </p:cNvPr>
          <p:cNvSpPr>
            <a:spLocks noGrp="1"/>
          </p:cNvSpPr>
          <p:nvPr>
            <p:ph type="dt" sz="half" idx="10"/>
          </p:nvPr>
        </p:nvSpPr>
        <p:spPr/>
        <p:txBody>
          <a:bodyPr/>
          <a:lstStyle/>
          <a:p>
            <a:pPr>
              <a:defRPr/>
            </a:pPr>
            <a:fld id="{84F77A84-FE46-4055-9004-709A9252C951}" type="datetime1">
              <a:rPr lang="ja-JP" altLang="en-US" smtClean="0"/>
              <a:t>2026/1/26</a:t>
            </a:fld>
            <a:endParaRPr lang="ja-JP" altLang="en-US"/>
          </a:p>
        </p:txBody>
      </p:sp>
      <p:sp>
        <p:nvSpPr>
          <p:cNvPr id="5" name="フッター プレースホルダー 4">
            <a:extLst>
              <a:ext uri="{FF2B5EF4-FFF2-40B4-BE49-F238E27FC236}">
                <a16:creationId xmlns:a16="http://schemas.microsoft.com/office/drawing/2014/main" id="{294649D0-C5EB-504F-8D3E-791F9E1DC7B4}"/>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B3D107BB-09E2-D74D-A217-B1C9E704DBE5}"/>
              </a:ext>
            </a:extLst>
          </p:cNvPr>
          <p:cNvSpPr>
            <a:spLocks noGrp="1"/>
          </p:cNvSpPr>
          <p:nvPr>
            <p:ph type="sldNum" sz="quarter" idx="12"/>
          </p:nvPr>
        </p:nvSpPr>
        <p:spPr/>
        <p:txBody>
          <a:bodyPr/>
          <a:lstStyle/>
          <a:p>
            <a:pPr>
              <a:defRPr/>
            </a:pPr>
            <a:fld id="{79362A44-011E-4B5A-A2E1-C432CF61D73B}" type="slidenum">
              <a:rPr lang="ja-JP" altLang="en-US" smtClean="0"/>
              <a:pPr>
                <a:defRPr/>
              </a:pPr>
              <a:t>‹#›</a:t>
            </a:fld>
            <a:endParaRPr lang="ja-JP" altLang="en-US"/>
          </a:p>
        </p:txBody>
      </p:sp>
    </p:spTree>
    <p:extLst>
      <p:ext uri="{BB962C8B-B14F-4D97-AF65-F5344CB8AC3E}">
        <p14:creationId xmlns:p14="http://schemas.microsoft.com/office/powerpoint/2010/main" val="160356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A35057-05F1-1C42-A39F-FD469A528E4D}"/>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8C7EBC-E65B-DC49-B693-1FEBA181210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8FA588D-1784-9C49-9F85-F7FFE199D1B3}"/>
              </a:ext>
            </a:extLst>
          </p:cNvPr>
          <p:cNvSpPr>
            <a:spLocks noGrp="1"/>
          </p:cNvSpPr>
          <p:nvPr>
            <p:ph type="dt" sz="half" idx="10"/>
          </p:nvPr>
        </p:nvSpPr>
        <p:spPr/>
        <p:txBody>
          <a:bodyPr/>
          <a:lstStyle/>
          <a:p>
            <a:pPr>
              <a:defRPr/>
            </a:pPr>
            <a:fld id="{05566C0B-A986-4B30-8921-E3C7F014B0E6}" type="datetime1">
              <a:rPr lang="ja-JP" altLang="en-US" smtClean="0"/>
              <a:t>2026/1/26</a:t>
            </a:fld>
            <a:endParaRPr lang="ja-JP" altLang="en-US"/>
          </a:p>
        </p:txBody>
      </p:sp>
      <p:sp>
        <p:nvSpPr>
          <p:cNvPr id="5" name="フッター プレースホルダー 4">
            <a:extLst>
              <a:ext uri="{FF2B5EF4-FFF2-40B4-BE49-F238E27FC236}">
                <a16:creationId xmlns:a16="http://schemas.microsoft.com/office/drawing/2014/main" id="{13C1AF87-72EC-5F4C-963E-5661DFCC47BE}"/>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01D5FE12-6547-584C-98D7-1004B9308569}"/>
              </a:ext>
            </a:extLst>
          </p:cNvPr>
          <p:cNvSpPr>
            <a:spLocks noGrp="1"/>
          </p:cNvSpPr>
          <p:nvPr>
            <p:ph type="sldNum" sz="quarter" idx="12"/>
          </p:nvPr>
        </p:nvSpPr>
        <p:spPr/>
        <p:txBody>
          <a:bodyPr/>
          <a:lstStyle/>
          <a:p>
            <a:pPr>
              <a:defRPr/>
            </a:pPr>
            <a:fld id="{55B2E383-358A-4429-9430-682D6B93ACEA}" type="slidenum">
              <a:rPr lang="ja-JP" altLang="en-US" smtClean="0"/>
              <a:pPr>
                <a:defRPr/>
              </a:pPr>
              <a:t>‹#›</a:t>
            </a:fld>
            <a:endParaRPr lang="ja-JP" altLang="en-US"/>
          </a:p>
        </p:txBody>
      </p:sp>
    </p:spTree>
    <p:extLst>
      <p:ext uri="{BB962C8B-B14F-4D97-AF65-F5344CB8AC3E}">
        <p14:creationId xmlns:p14="http://schemas.microsoft.com/office/powerpoint/2010/main" val="338304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4E6D7F-A3DB-DD4E-B604-56C96D32008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392FC4-2FD7-E046-A619-28AF39E20DC3}"/>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88FDD85-62AC-A94C-8C7F-0A6CD0978572}"/>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45F090D-A73F-FB42-9699-3A7A68A4A6ED}"/>
              </a:ext>
            </a:extLst>
          </p:cNvPr>
          <p:cNvSpPr>
            <a:spLocks noGrp="1"/>
          </p:cNvSpPr>
          <p:nvPr>
            <p:ph type="dt" sz="half" idx="10"/>
          </p:nvPr>
        </p:nvSpPr>
        <p:spPr/>
        <p:txBody>
          <a:bodyPr/>
          <a:lstStyle/>
          <a:p>
            <a:pPr>
              <a:defRPr/>
            </a:pPr>
            <a:fld id="{704F51AD-242E-4B46-B02C-7FA22163F71C}" type="datetime1">
              <a:rPr lang="ja-JP" altLang="en-US" smtClean="0"/>
              <a:t>2026/1/26</a:t>
            </a:fld>
            <a:endParaRPr lang="ja-JP" altLang="en-US"/>
          </a:p>
        </p:txBody>
      </p:sp>
      <p:sp>
        <p:nvSpPr>
          <p:cNvPr id="6" name="フッター プレースホルダー 5">
            <a:extLst>
              <a:ext uri="{FF2B5EF4-FFF2-40B4-BE49-F238E27FC236}">
                <a16:creationId xmlns:a16="http://schemas.microsoft.com/office/drawing/2014/main" id="{B01801A0-4AFA-8B41-8E07-57A2852AE8F6}"/>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60A085E4-74F2-1848-B457-E8E1486EC556}"/>
              </a:ext>
            </a:extLst>
          </p:cNvPr>
          <p:cNvSpPr>
            <a:spLocks noGrp="1"/>
          </p:cNvSpPr>
          <p:nvPr>
            <p:ph type="sldNum" sz="quarter" idx="12"/>
          </p:nvPr>
        </p:nvSpPr>
        <p:spPr/>
        <p:txBody>
          <a:bodyPr/>
          <a:lstStyle/>
          <a:p>
            <a:pPr>
              <a:defRPr/>
            </a:pPr>
            <a:fld id="{44C1D0F9-8C98-418A-8C37-8F2157F25DD5}" type="slidenum">
              <a:rPr lang="ja-JP" altLang="en-US" smtClean="0"/>
              <a:pPr>
                <a:defRPr/>
              </a:pPr>
              <a:t>‹#›</a:t>
            </a:fld>
            <a:endParaRPr lang="ja-JP" altLang="en-US"/>
          </a:p>
        </p:txBody>
      </p:sp>
    </p:spTree>
    <p:extLst>
      <p:ext uri="{BB962C8B-B14F-4D97-AF65-F5344CB8AC3E}">
        <p14:creationId xmlns:p14="http://schemas.microsoft.com/office/powerpoint/2010/main" val="169260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74412A-D1D9-FF48-B92F-ECDDA27D16F2}"/>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6C24F6D-6B99-7245-9D1B-4B7F3AA035F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C371406-7212-8F42-A070-56013FD4D9DA}"/>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469B32F-248A-0A4A-8DCC-E256E4D155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FB3AADD-C318-6E4D-9A43-E35369621373}"/>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17A284B-EB97-9942-B6FC-5575362AA823}"/>
              </a:ext>
            </a:extLst>
          </p:cNvPr>
          <p:cNvSpPr>
            <a:spLocks noGrp="1"/>
          </p:cNvSpPr>
          <p:nvPr>
            <p:ph type="dt" sz="half" idx="10"/>
          </p:nvPr>
        </p:nvSpPr>
        <p:spPr/>
        <p:txBody>
          <a:bodyPr/>
          <a:lstStyle/>
          <a:p>
            <a:pPr>
              <a:defRPr/>
            </a:pPr>
            <a:fld id="{C82B2889-50D9-4AC6-AF15-3A93EE9FA2A2}" type="datetime1">
              <a:rPr lang="ja-JP" altLang="en-US" smtClean="0"/>
              <a:t>2026/1/26</a:t>
            </a:fld>
            <a:endParaRPr lang="ja-JP" altLang="en-US"/>
          </a:p>
        </p:txBody>
      </p:sp>
      <p:sp>
        <p:nvSpPr>
          <p:cNvPr id="8" name="フッター プレースホルダー 7">
            <a:extLst>
              <a:ext uri="{FF2B5EF4-FFF2-40B4-BE49-F238E27FC236}">
                <a16:creationId xmlns:a16="http://schemas.microsoft.com/office/drawing/2014/main" id="{4B7650D6-8E91-9948-AD53-76DFAEAA87FE}"/>
              </a:ext>
            </a:extLst>
          </p:cNvPr>
          <p:cNvSpPr>
            <a:spLocks noGrp="1"/>
          </p:cNvSpPr>
          <p:nvPr>
            <p:ph type="ftr" sz="quarter" idx="11"/>
          </p:nvPr>
        </p:nvSpPr>
        <p:spPr/>
        <p:txBody>
          <a:bodyPr/>
          <a:lstStyle/>
          <a:p>
            <a:pPr>
              <a:defRPr/>
            </a:pPr>
            <a:endParaRPr lang="ja-JP" altLang="en-US"/>
          </a:p>
        </p:txBody>
      </p:sp>
      <p:sp>
        <p:nvSpPr>
          <p:cNvPr id="9" name="スライド番号プレースホルダー 8">
            <a:extLst>
              <a:ext uri="{FF2B5EF4-FFF2-40B4-BE49-F238E27FC236}">
                <a16:creationId xmlns:a16="http://schemas.microsoft.com/office/drawing/2014/main" id="{F9EA3717-B684-6547-9886-C649F262A148}"/>
              </a:ext>
            </a:extLst>
          </p:cNvPr>
          <p:cNvSpPr>
            <a:spLocks noGrp="1"/>
          </p:cNvSpPr>
          <p:nvPr>
            <p:ph type="sldNum" sz="quarter" idx="12"/>
          </p:nvPr>
        </p:nvSpPr>
        <p:spPr/>
        <p:txBody>
          <a:bodyPr/>
          <a:lstStyle/>
          <a:p>
            <a:pPr>
              <a:defRPr/>
            </a:pPr>
            <a:fld id="{6BA72125-13E9-45A1-8678-DAE4C086B67E}" type="slidenum">
              <a:rPr lang="ja-JP" altLang="en-US" smtClean="0"/>
              <a:pPr>
                <a:defRPr/>
              </a:pPr>
              <a:t>‹#›</a:t>
            </a:fld>
            <a:endParaRPr lang="ja-JP" altLang="en-US"/>
          </a:p>
        </p:txBody>
      </p:sp>
    </p:spTree>
    <p:extLst>
      <p:ext uri="{BB962C8B-B14F-4D97-AF65-F5344CB8AC3E}">
        <p14:creationId xmlns:p14="http://schemas.microsoft.com/office/powerpoint/2010/main" val="307884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6D5602-3EF9-8D4D-B2EA-DDE6E14F134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E298D48-5727-154F-A108-11F651A83269}"/>
              </a:ext>
            </a:extLst>
          </p:cNvPr>
          <p:cNvSpPr>
            <a:spLocks noGrp="1"/>
          </p:cNvSpPr>
          <p:nvPr>
            <p:ph type="dt" sz="half" idx="10"/>
          </p:nvPr>
        </p:nvSpPr>
        <p:spPr/>
        <p:txBody>
          <a:bodyPr/>
          <a:lstStyle/>
          <a:p>
            <a:pPr>
              <a:defRPr/>
            </a:pPr>
            <a:fld id="{A45AFCCC-6F8F-4465-B489-E4BD8B9AA94D}" type="datetime1">
              <a:rPr lang="ja-JP" altLang="en-US" smtClean="0"/>
              <a:t>2026/1/26</a:t>
            </a:fld>
            <a:endParaRPr lang="ja-JP" altLang="en-US"/>
          </a:p>
        </p:txBody>
      </p:sp>
      <p:sp>
        <p:nvSpPr>
          <p:cNvPr id="4" name="フッター プレースホルダー 3">
            <a:extLst>
              <a:ext uri="{FF2B5EF4-FFF2-40B4-BE49-F238E27FC236}">
                <a16:creationId xmlns:a16="http://schemas.microsoft.com/office/drawing/2014/main" id="{0F32B183-070C-004A-AE3A-4A6C3D5137C2}"/>
              </a:ext>
            </a:extLst>
          </p:cNvPr>
          <p:cNvSpPr>
            <a:spLocks noGrp="1"/>
          </p:cNvSpPr>
          <p:nvPr>
            <p:ph type="ftr" sz="quarter" idx="11"/>
          </p:nvPr>
        </p:nvSpPr>
        <p:spPr/>
        <p:txBody>
          <a:bodyPr/>
          <a:lstStyle/>
          <a:p>
            <a:pPr>
              <a:defRPr/>
            </a:pPr>
            <a:endParaRPr lang="ja-JP" altLang="en-US"/>
          </a:p>
        </p:txBody>
      </p:sp>
      <p:sp>
        <p:nvSpPr>
          <p:cNvPr id="5" name="スライド番号プレースホルダー 4">
            <a:extLst>
              <a:ext uri="{FF2B5EF4-FFF2-40B4-BE49-F238E27FC236}">
                <a16:creationId xmlns:a16="http://schemas.microsoft.com/office/drawing/2014/main" id="{A8CBDBB1-A9DD-294D-9079-E666A3E4BF35}"/>
              </a:ext>
            </a:extLst>
          </p:cNvPr>
          <p:cNvSpPr>
            <a:spLocks noGrp="1"/>
          </p:cNvSpPr>
          <p:nvPr>
            <p:ph type="sldNum" sz="quarter" idx="12"/>
          </p:nvPr>
        </p:nvSpPr>
        <p:spPr/>
        <p:txBody>
          <a:bodyPr/>
          <a:lstStyle/>
          <a:p>
            <a:pPr>
              <a:defRPr/>
            </a:pPr>
            <a:fld id="{2DC101D7-C165-4215-B012-88B096A25B05}" type="slidenum">
              <a:rPr lang="ja-JP" altLang="en-US" smtClean="0"/>
              <a:pPr>
                <a:defRPr/>
              </a:pPr>
              <a:t>‹#›</a:t>
            </a:fld>
            <a:endParaRPr lang="ja-JP" altLang="en-US"/>
          </a:p>
        </p:txBody>
      </p:sp>
    </p:spTree>
    <p:extLst>
      <p:ext uri="{BB962C8B-B14F-4D97-AF65-F5344CB8AC3E}">
        <p14:creationId xmlns:p14="http://schemas.microsoft.com/office/powerpoint/2010/main" val="163703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C1C1BF4-739E-8B48-925A-9EF189D717BD}"/>
              </a:ext>
            </a:extLst>
          </p:cNvPr>
          <p:cNvSpPr>
            <a:spLocks noGrp="1"/>
          </p:cNvSpPr>
          <p:nvPr>
            <p:ph type="dt" sz="half" idx="10"/>
          </p:nvPr>
        </p:nvSpPr>
        <p:spPr/>
        <p:txBody>
          <a:bodyPr/>
          <a:lstStyle/>
          <a:p>
            <a:pPr>
              <a:defRPr/>
            </a:pPr>
            <a:fld id="{E9DB9A2A-0116-4078-B327-F65F35B16CFC}" type="datetime1">
              <a:rPr lang="ja-JP" altLang="en-US" smtClean="0"/>
              <a:t>2026/1/26</a:t>
            </a:fld>
            <a:endParaRPr lang="ja-JP" altLang="en-US"/>
          </a:p>
        </p:txBody>
      </p:sp>
      <p:sp>
        <p:nvSpPr>
          <p:cNvPr id="3" name="フッター プレースホルダー 2">
            <a:extLst>
              <a:ext uri="{FF2B5EF4-FFF2-40B4-BE49-F238E27FC236}">
                <a16:creationId xmlns:a16="http://schemas.microsoft.com/office/drawing/2014/main" id="{472C34D8-43EF-BA47-B7A7-B18BD661E0B0}"/>
              </a:ext>
            </a:extLst>
          </p:cNvPr>
          <p:cNvSpPr>
            <a:spLocks noGrp="1"/>
          </p:cNvSpPr>
          <p:nvPr>
            <p:ph type="ftr" sz="quarter" idx="11"/>
          </p:nvPr>
        </p:nvSpPr>
        <p:spPr/>
        <p:txBody>
          <a:bodyPr/>
          <a:lstStyle/>
          <a:p>
            <a:pPr>
              <a:defRPr/>
            </a:pPr>
            <a:endParaRPr lang="ja-JP" altLang="en-US"/>
          </a:p>
        </p:txBody>
      </p:sp>
      <p:sp>
        <p:nvSpPr>
          <p:cNvPr id="4" name="スライド番号プレースホルダー 3">
            <a:extLst>
              <a:ext uri="{FF2B5EF4-FFF2-40B4-BE49-F238E27FC236}">
                <a16:creationId xmlns:a16="http://schemas.microsoft.com/office/drawing/2014/main" id="{56C1E113-E164-FA45-8DC2-35AB2249206B}"/>
              </a:ext>
            </a:extLst>
          </p:cNvPr>
          <p:cNvSpPr>
            <a:spLocks noGrp="1"/>
          </p:cNvSpPr>
          <p:nvPr>
            <p:ph type="sldNum" sz="quarter" idx="12"/>
          </p:nvPr>
        </p:nvSpPr>
        <p:spPr/>
        <p:txBody>
          <a:bodyPr/>
          <a:lstStyle/>
          <a:p>
            <a:pPr>
              <a:defRPr/>
            </a:pPr>
            <a:fld id="{89AB7C30-39E2-4B0C-816F-2C84B6168822}" type="slidenum">
              <a:rPr lang="ja-JP" altLang="en-US" smtClean="0"/>
              <a:pPr>
                <a:defRPr/>
              </a:pPr>
              <a:t>‹#›</a:t>
            </a:fld>
            <a:endParaRPr lang="ja-JP" altLang="en-US"/>
          </a:p>
        </p:txBody>
      </p:sp>
    </p:spTree>
    <p:extLst>
      <p:ext uri="{BB962C8B-B14F-4D97-AF65-F5344CB8AC3E}">
        <p14:creationId xmlns:p14="http://schemas.microsoft.com/office/powerpoint/2010/main" val="297253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D10242-F356-CD42-BB3F-4EF0ECD8AB29}"/>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967139-F381-D94F-99C0-ED9578A9B43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4CCB02C-22C9-C14F-B920-27E76115B70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FE588D9-0B67-A543-AEB9-C51254BCF7A9}"/>
              </a:ext>
            </a:extLst>
          </p:cNvPr>
          <p:cNvSpPr>
            <a:spLocks noGrp="1"/>
          </p:cNvSpPr>
          <p:nvPr>
            <p:ph type="dt" sz="half" idx="10"/>
          </p:nvPr>
        </p:nvSpPr>
        <p:spPr/>
        <p:txBody>
          <a:bodyPr/>
          <a:lstStyle/>
          <a:p>
            <a:pPr>
              <a:defRPr/>
            </a:pPr>
            <a:fld id="{71AF6FE6-F528-478F-B37F-BABA80388E9A}" type="datetime1">
              <a:rPr lang="ja-JP" altLang="en-US" smtClean="0"/>
              <a:t>2026/1/26</a:t>
            </a:fld>
            <a:endParaRPr lang="ja-JP" altLang="en-US"/>
          </a:p>
        </p:txBody>
      </p:sp>
      <p:sp>
        <p:nvSpPr>
          <p:cNvPr id="6" name="フッター プレースホルダー 5">
            <a:extLst>
              <a:ext uri="{FF2B5EF4-FFF2-40B4-BE49-F238E27FC236}">
                <a16:creationId xmlns:a16="http://schemas.microsoft.com/office/drawing/2014/main" id="{D4239825-583F-4245-89FE-E3A71827E400}"/>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C5B2C5FE-87FE-0049-8A4F-A649FB41F458}"/>
              </a:ext>
            </a:extLst>
          </p:cNvPr>
          <p:cNvSpPr>
            <a:spLocks noGrp="1"/>
          </p:cNvSpPr>
          <p:nvPr>
            <p:ph type="sldNum" sz="quarter" idx="12"/>
          </p:nvPr>
        </p:nvSpPr>
        <p:spPr/>
        <p:txBody>
          <a:bodyPr/>
          <a:lstStyle/>
          <a:p>
            <a:pPr>
              <a:defRPr/>
            </a:pPr>
            <a:fld id="{F2DEF20F-ECCF-416A-9E63-F07939D74A89}" type="slidenum">
              <a:rPr lang="ja-JP" altLang="en-US" smtClean="0"/>
              <a:pPr>
                <a:defRPr/>
              </a:pPr>
              <a:t>‹#›</a:t>
            </a:fld>
            <a:endParaRPr lang="ja-JP" altLang="en-US"/>
          </a:p>
        </p:txBody>
      </p:sp>
    </p:spTree>
    <p:extLst>
      <p:ext uri="{BB962C8B-B14F-4D97-AF65-F5344CB8AC3E}">
        <p14:creationId xmlns:p14="http://schemas.microsoft.com/office/powerpoint/2010/main" val="2905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198B27-64D3-C146-BD6C-9138DE8F5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3D23B37-CFF8-0B4E-9455-2AB5E52E75B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6F4D8AFB-76A0-4B44-89ED-3300135B59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4FF6372-0575-1049-A927-A7F63E4F9F5F}"/>
              </a:ext>
            </a:extLst>
          </p:cNvPr>
          <p:cNvSpPr>
            <a:spLocks noGrp="1"/>
          </p:cNvSpPr>
          <p:nvPr>
            <p:ph type="dt" sz="half" idx="10"/>
          </p:nvPr>
        </p:nvSpPr>
        <p:spPr/>
        <p:txBody>
          <a:bodyPr/>
          <a:lstStyle/>
          <a:p>
            <a:pPr>
              <a:defRPr/>
            </a:pPr>
            <a:fld id="{A66EAC00-41CC-4708-B6C4-569ACC782A39}" type="datetime1">
              <a:rPr lang="ja-JP" altLang="en-US" smtClean="0"/>
              <a:t>2026/1/26</a:t>
            </a:fld>
            <a:endParaRPr lang="ja-JP" altLang="en-US"/>
          </a:p>
        </p:txBody>
      </p:sp>
      <p:sp>
        <p:nvSpPr>
          <p:cNvPr id="6" name="フッター プレースホルダー 5">
            <a:extLst>
              <a:ext uri="{FF2B5EF4-FFF2-40B4-BE49-F238E27FC236}">
                <a16:creationId xmlns:a16="http://schemas.microsoft.com/office/drawing/2014/main" id="{6068051C-89C5-084D-A339-4588C17C3F8E}"/>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D5096FA6-9927-F245-BAF1-3F0D2B6ACDB9}"/>
              </a:ext>
            </a:extLst>
          </p:cNvPr>
          <p:cNvSpPr>
            <a:spLocks noGrp="1"/>
          </p:cNvSpPr>
          <p:nvPr>
            <p:ph type="sldNum" sz="quarter" idx="12"/>
          </p:nvPr>
        </p:nvSpPr>
        <p:spPr/>
        <p:txBody>
          <a:bodyPr/>
          <a:lstStyle/>
          <a:p>
            <a:pPr>
              <a:defRPr/>
            </a:pPr>
            <a:fld id="{A2B2F7B9-1ED9-4CB6-81C5-ABA8AFFCAF7A}" type="slidenum">
              <a:rPr lang="ja-JP" altLang="en-US" smtClean="0"/>
              <a:pPr>
                <a:defRPr/>
              </a:pPr>
              <a:t>‹#›</a:t>
            </a:fld>
            <a:endParaRPr lang="ja-JP" altLang="en-US"/>
          </a:p>
        </p:txBody>
      </p:sp>
    </p:spTree>
    <p:extLst>
      <p:ext uri="{BB962C8B-B14F-4D97-AF65-F5344CB8AC3E}">
        <p14:creationId xmlns:p14="http://schemas.microsoft.com/office/powerpoint/2010/main" val="197013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accent1">
                <a:lumMod val="5000"/>
                <a:lumOff val="95000"/>
              </a:schemeClr>
            </a:gs>
            <a:gs pos="100000">
              <a:schemeClr val="accent5">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D9A8ECE-3DC1-8241-8A40-D033BB64818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8ED436-F571-654D-9735-C1D3478BB2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E2067C-FFA9-534F-9A77-21F7B3A35FE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2D6CC08-CA13-41F0-A975-AC4983BEBD7C}" type="datetime1">
              <a:rPr lang="ja-JP" altLang="en-US" smtClean="0"/>
              <a:t>2026/1/26</a:t>
            </a:fld>
            <a:endParaRPr lang="ja-JP" altLang="en-US"/>
          </a:p>
        </p:txBody>
      </p:sp>
      <p:sp>
        <p:nvSpPr>
          <p:cNvPr id="5" name="フッター プレースホルダー 4">
            <a:extLst>
              <a:ext uri="{FF2B5EF4-FFF2-40B4-BE49-F238E27FC236}">
                <a16:creationId xmlns:a16="http://schemas.microsoft.com/office/drawing/2014/main" id="{46CEAADE-7873-BB43-B3C5-5DE9A99472F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77BB358-2BDF-3D4B-9E4B-0409CDD7CE7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1311760-2D65-47DA-BFB2-582953899AA0}" type="slidenum">
              <a:rPr lang="ja-JP" altLang="en-US" smtClean="0"/>
              <a:pPr>
                <a:defRPr/>
              </a:pPr>
              <a:t>‹#›</a:t>
            </a:fld>
            <a:endParaRPr lang="ja-JP" altLang="en-US"/>
          </a:p>
        </p:txBody>
      </p:sp>
    </p:spTree>
    <p:extLst>
      <p:ext uri="{BB962C8B-B14F-4D97-AF65-F5344CB8AC3E}">
        <p14:creationId xmlns:p14="http://schemas.microsoft.com/office/powerpoint/2010/main" val="1491148048"/>
      </p:ext>
    </p:extLst>
  </p:cSld>
  <p:clrMap bg1="lt1" tx1="dk1" bg2="lt2" tx2="dk2" accent1="accent1" accent2="accent2" accent3="accent3" accent4="accent4" accent5="accent5" accent6="accent6" hlink="hlink" folHlink="folHlink"/>
  <p:sldLayoutIdLst>
    <p:sldLayoutId id="2147484860" r:id="rId1"/>
    <p:sldLayoutId id="2147484861" r:id="rId2"/>
    <p:sldLayoutId id="2147484862" r:id="rId3"/>
    <p:sldLayoutId id="2147484863" r:id="rId4"/>
    <p:sldLayoutId id="2147484864" r:id="rId5"/>
    <p:sldLayoutId id="2147484865" r:id="rId6"/>
    <p:sldLayoutId id="2147484866" r:id="rId7"/>
    <p:sldLayoutId id="2147484867" r:id="rId8"/>
    <p:sldLayoutId id="2147484868" r:id="rId9"/>
    <p:sldLayoutId id="2147484869" r:id="rId10"/>
    <p:sldLayoutId id="2147484870"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smee.jp/epem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jasmee.jp/category/emp-blo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bs.icrip.j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bs.icrip.jp/forums/topic/119a-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bs.icrip.jp/forums/topic/119b-3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bs.icrip.jp/forums/topic/119c-1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bs.icrip.jp/forums/topic/119f-1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bs.icrip.jp/forums/topic/119f-2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コンテンツ プレースホルダー 2"/>
          <p:cNvSpPr>
            <a:spLocks noGrp="1"/>
          </p:cNvSpPr>
          <p:nvPr>
            <p:ph idx="1"/>
          </p:nvPr>
        </p:nvSpPr>
        <p:spPr>
          <a:xfrm>
            <a:off x="539550" y="1052736"/>
            <a:ext cx="8352929" cy="2154059"/>
          </a:xfrm>
        </p:spPr>
        <p:txBody>
          <a:bodyPr>
            <a:normAutofit/>
          </a:bodyPr>
          <a:lstStyle/>
          <a:p>
            <a:pPr marL="0" indent="0">
              <a:buNone/>
            </a:pPr>
            <a:r>
              <a:rPr lang="en-US" altLang="ja-JP" sz="3000" dirty="0">
                <a:latin typeface="+mn-ea"/>
              </a:rPr>
              <a:t>1. </a:t>
            </a:r>
            <a:r>
              <a:rPr lang="ja-JP" altLang="en-US" sz="3000" dirty="0">
                <a:latin typeface="+mn-ea"/>
              </a:rPr>
              <a:t>傾向（</a:t>
            </a:r>
            <a:r>
              <a:rPr lang="en-US" altLang="ja-JP" sz="3000" dirty="0">
                <a:latin typeface="+mn-ea"/>
              </a:rPr>
              <a:t>108</a:t>
            </a:r>
            <a:r>
              <a:rPr lang="ja-JP" altLang="en-US" sz="3000" dirty="0">
                <a:latin typeface="+mn-ea"/>
              </a:rPr>
              <a:t>ー</a:t>
            </a:r>
            <a:r>
              <a:rPr lang="en-US" altLang="ja-JP" sz="3000" dirty="0">
                <a:latin typeface="+mn-ea"/>
              </a:rPr>
              <a:t>119</a:t>
            </a:r>
            <a:r>
              <a:rPr lang="ja-JP" altLang="en-US" sz="3000" dirty="0">
                <a:latin typeface="+mn-ea"/>
              </a:rPr>
              <a:t>回）</a:t>
            </a:r>
            <a:r>
              <a:rPr lang="en-US" altLang="ja-JP" sz="3000">
                <a:latin typeface="+mn-ea"/>
              </a:rPr>
              <a:t>(2014-2025)</a:t>
            </a:r>
            <a:endParaRPr lang="en-US" altLang="ja-JP" sz="3000" dirty="0">
              <a:latin typeface="+mn-ea"/>
            </a:endParaRPr>
          </a:p>
          <a:p>
            <a:pPr marL="0" indent="0">
              <a:buFont typeface="Wingdings" charset="2"/>
              <a:buNone/>
            </a:pPr>
            <a:r>
              <a:rPr lang="en-US" altLang="ja-JP" sz="1900" dirty="0">
                <a:latin typeface="+mn-ea"/>
              </a:rPr>
              <a:t> (1) 108</a:t>
            </a:r>
            <a:r>
              <a:rPr lang="ja-JP" altLang="en-US" sz="1900" dirty="0">
                <a:latin typeface="+mn-ea"/>
              </a:rPr>
              <a:t>回以降</a:t>
            </a:r>
            <a:r>
              <a:rPr lang="en-US" altLang="ja-JP" sz="1900" dirty="0">
                <a:latin typeface="+mn-ea"/>
              </a:rPr>
              <a:t>2〜5</a:t>
            </a:r>
            <a:r>
              <a:rPr lang="ja-JP" altLang="en-US" sz="1900" dirty="0">
                <a:latin typeface="+mn-ea"/>
              </a:rPr>
              <a:t>問出題。</a:t>
            </a:r>
            <a:endParaRPr lang="en-US" altLang="ja-JP" sz="1900" dirty="0">
              <a:latin typeface="+mn-ea"/>
            </a:endParaRPr>
          </a:p>
          <a:p>
            <a:pPr marL="0" indent="0">
              <a:buFont typeface="Wingdings" charset="2"/>
              <a:buNone/>
            </a:pPr>
            <a:r>
              <a:rPr lang="en-US" altLang="ja-JP" sz="1900" dirty="0">
                <a:latin typeface="+mn-ea"/>
              </a:rPr>
              <a:t> (2) </a:t>
            </a:r>
            <a:r>
              <a:rPr lang="ja-JP" altLang="en-US" sz="1900" dirty="0">
                <a:latin typeface="+mn-ea"/>
              </a:rPr>
              <a:t>問題数は増加傾向（</a:t>
            </a:r>
            <a:r>
              <a:rPr lang="en-US" altLang="ja-JP" sz="1900" dirty="0">
                <a:latin typeface="+mn-ea"/>
              </a:rPr>
              <a:t>114, 115</a:t>
            </a:r>
            <a:r>
              <a:rPr lang="ja-JP" altLang="en-US" sz="1900" dirty="0">
                <a:latin typeface="+mn-ea"/>
              </a:rPr>
              <a:t>回は</a:t>
            </a:r>
            <a:r>
              <a:rPr lang="en-US" altLang="ja-JP" sz="1900" dirty="0">
                <a:latin typeface="+mn-ea"/>
              </a:rPr>
              <a:t>4</a:t>
            </a:r>
            <a:r>
              <a:rPr lang="ja-JP" altLang="en-US" sz="1900" dirty="0">
                <a:latin typeface="+mn-ea"/>
              </a:rPr>
              <a:t>題</a:t>
            </a:r>
            <a:r>
              <a:rPr lang="en-US" altLang="ja-JP" sz="1900" dirty="0">
                <a:latin typeface="+mn-ea"/>
              </a:rPr>
              <a:t>; 116, 117</a:t>
            </a:r>
            <a:r>
              <a:rPr lang="ja-JP" altLang="en-US" sz="1900" dirty="0">
                <a:latin typeface="+mn-ea"/>
              </a:rPr>
              <a:t>回は</a:t>
            </a:r>
            <a:r>
              <a:rPr lang="en-US" altLang="ja-JP" sz="1900" dirty="0">
                <a:latin typeface="+mn-ea"/>
              </a:rPr>
              <a:t>5</a:t>
            </a:r>
            <a:r>
              <a:rPr lang="ja-JP" altLang="en-US" sz="1900" dirty="0">
                <a:latin typeface="+mn-ea"/>
              </a:rPr>
              <a:t>題</a:t>
            </a:r>
            <a:r>
              <a:rPr lang="en-US" altLang="ja-JP" sz="1900" dirty="0">
                <a:latin typeface="+mn-ea"/>
              </a:rPr>
              <a:t>; 118</a:t>
            </a:r>
            <a:r>
              <a:rPr lang="ja-JP" altLang="en-US" sz="1900" dirty="0">
                <a:latin typeface="+mn-ea"/>
              </a:rPr>
              <a:t>回は</a:t>
            </a:r>
            <a:r>
              <a:rPr lang="en-US" altLang="ja-JP" sz="1900" dirty="0">
                <a:latin typeface="+mn-ea"/>
              </a:rPr>
              <a:t>4</a:t>
            </a:r>
            <a:r>
              <a:rPr lang="ja-JP" altLang="en-US" sz="1900" dirty="0">
                <a:latin typeface="+mn-ea"/>
              </a:rPr>
              <a:t>題）</a:t>
            </a:r>
            <a:endParaRPr lang="en-US" altLang="ja-JP" sz="1900" dirty="0">
              <a:latin typeface="+mn-ea"/>
            </a:endParaRPr>
          </a:p>
          <a:p>
            <a:pPr marL="0" indent="0">
              <a:buNone/>
            </a:pPr>
            <a:r>
              <a:rPr lang="en-US" altLang="ja-JP" sz="1900" dirty="0">
                <a:latin typeface="+mn-ea"/>
              </a:rPr>
              <a:t> (3) </a:t>
            </a:r>
            <a:r>
              <a:rPr lang="ja-JP" altLang="en-US" sz="1900" dirty="0">
                <a:latin typeface="+mn-ea"/>
              </a:rPr>
              <a:t>語彙力を問う問題から臨床的知識を問う問題へ</a:t>
            </a:r>
            <a:endParaRPr lang="en-US" altLang="ja-JP" sz="1900" dirty="0">
              <a:latin typeface="+mn-ea"/>
            </a:endParaRPr>
          </a:p>
          <a:p>
            <a:pPr marL="0" indent="0">
              <a:buFont typeface="Wingdings" charset="2"/>
              <a:buNone/>
            </a:pPr>
            <a:r>
              <a:rPr lang="en-US" altLang="ja-JP" sz="1900" dirty="0">
                <a:latin typeface="+mn-ea"/>
              </a:rPr>
              <a:t> (4) </a:t>
            </a:r>
            <a:r>
              <a:rPr lang="ja-JP" altLang="en-US" sz="1900" dirty="0">
                <a:latin typeface="+mn-ea"/>
              </a:rPr>
              <a:t>紹介状、カルテ、画像、症例報告を用いた形式の問題へ</a:t>
            </a:r>
            <a:endParaRPr lang="en-US" altLang="ja-JP" sz="1900" dirty="0">
              <a:latin typeface="+mn-ea"/>
            </a:endParaRPr>
          </a:p>
        </p:txBody>
      </p:sp>
      <p:sp>
        <p:nvSpPr>
          <p:cNvPr id="67587" name="タイトル 1"/>
          <p:cNvSpPr txBox="1">
            <a:spLocks/>
          </p:cNvSpPr>
          <p:nvPr/>
        </p:nvSpPr>
        <p:spPr bwMode="auto">
          <a:xfrm>
            <a:off x="495137" y="159992"/>
            <a:ext cx="8508107" cy="69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ts val="600"/>
              </a:spcBef>
              <a:buClr>
                <a:schemeClr val="accent1"/>
              </a:buClr>
              <a:buSzPct val="70000"/>
              <a:buFont typeface="Wingdings" charset="2"/>
              <a:buChar char=""/>
              <a:defRPr kumimoji="1" sz="2400">
                <a:solidFill>
                  <a:schemeClr val="tx1"/>
                </a:solidFill>
                <a:latin typeface="Century Schoolbook" charset="0"/>
                <a:ea typeface="ＭＳ Ｐ明朝" charset="-128"/>
              </a:defRPr>
            </a:lvl1pPr>
            <a:lvl2pPr marL="639763" indent="-273050">
              <a:spcBef>
                <a:spcPct val="20000"/>
              </a:spcBef>
              <a:buClr>
                <a:schemeClr val="accent1"/>
              </a:buClr>
              <a:buSzPct val="80000"/>
              <a:buFont typeface="Wingdings 2" charset="2"/>
              <a:buChar char=""/>
              <a:defRPr kumimoji="1" sz="2100">
                <a:solidFill>
                  <a:schemeClr val="tx1"/>
                </a:solidFill>
                <a:latin typeface="Century Schoolbook" charset="0"/>
                <a:ea typeface="ＭＳ Ｐ明朝" charset="-128"/>
              </a:defRPr>
            </a:lvl2pPr>
            <a:lvl3pPr indent="-182563">
              <a:spcBef>
                <a:spcPct val="20000"/>
              </a:spcBef>
              <a:buClr>
                <a:srgbClr val="E0752F"/>
              </a:buClr>
              <a:buSzPct val="60000"/>
              <a:buFont typeface="Wingdings" charset="2"/>
              <a:buChar char=""/>
              <a:defRPr kumimoji="1" sz="2400">
                <a:solidFill>
                  <a:schemeClr val="tx1"/>
                </a:solidFill>
                <a:latin typeface="Century Schoolbook" charset="0"/>
                <a:ea typeface="ＭＳ Ｐ明朝" charset="-128"/>
              </a:defRPr>
            </a:lvl3pPr>
            <a:lvl4pPr marL="1187450" indent="-182563">
              <a:spcBef>
                <a:spcPct val="20000"/>
              </a:spcBef>
              <a:buClr>
                <a:srgbClr val="FEC3AE"/>
              </a:buClr>
              <a:buSzPct val="60000"/>
              <a:buFont typeface="Wingdings" charset="2"/>
              <a:buChar char=""/>
              <a:defRPr kumimoji="1" sz="2000">
                <a:solidFill>
                  <a:schemeClr val="tx1"/>
                </a:solidFill>
                <a:latin typeface="Century Schoolbook" charset="0"/>
                <a:ea typeface="ＭＳ Ｐ明朝" charset="-128"/>
              </a:defRPr>
            </a:lvl4pPr>
            <a:lvl5pPr marL="1462088" indent="-182563">
              <a:spcBef>
                <a:spcPct val="20000"/>
              </a:spcBef>
              <a:buClr>
                <a:srgbClr val="BDCAE9"/>
              </a:buClr>
              <a:buSzPct val="68000"/>
              <a:buFont typeface="Wingdings 2" charset="2"/>
              <a:buChar char=""/>
              <a:defRPr kumimoji="1" sz="1600">
                <a:solidFill>
                  <a:schemeClr val="tx1"/>
                </a:solidFill>
                <a:latin typeface="Century Schoolbook" charset="0"/>
                <a:ea typeface="ＭＳ Ｐ明朝" charset="-128"/>
              </a:defRPr>
            </a:lvl5pPr>
            <a:lvl6pPr marL="1919288" indent="-182563" eaLnBrk="0" fontAlgn="base" hangingPunct="0">
              <a:spcBef>
                <a:spcPct val="20000"/>
              </a:spcBef>
              <a:spcAft>
                <a:spcPct val="0"/>
              </a:spcAft>
              <a:buClr>
                <a:srgbClr val="BDCAE9"/>
              </a:buClr>
              <a:buSzPct val="68000"/>
              <a:buFont typeface="Wingdings 2" charset="2"/>
              <a:buChar char=""/>
              <a:defRPr kumimoji="1" sz="1600">
                <a:solidFill>
                  <a:schemeClr val="tx1"/>
                </a:solidFill>
                <a:latin typeface="Century Schoolbook" charset="0"/>
                <a:ea typeface="ＭＳ Ｐ明朝" charset="-128"/>
              </a:defRPr>
            </a:lvl6pPr>
            <a:lvl7pPr marL="2376488" indent="-182563" eaLnBrk="0" fontAlgn="base" hangingPunct="0">
              <a:spcBef>
                <a:spcPct val="20000"/>
              </a:spcBef>
              <a:spcAft>
                <a:spcPct val="0"/>
              </a:spcAft>
              <a:buClr>
                <a:srgbClr val="BDCAE9"/>
              </a:buClr>
              <a:buSzPct val="68000"/>
              <a:buFont typeface="Wingdings 2" charset="2"/>
              <a:buChar char=""/>
              <a:defRPr kumimoji="1" sz="1600">
                <a:solidFill>
                  <a:schemeClr val="tx1"/>
                </a:solidFill>
                <a:latin typeface="Century Schoolbook" charset="0"/>
                <a:ea typeface="ＭＳ Ｐ明朝" charset="-128"/>
              </a:defRPr>
            </a:lvl7pPr>
            <a:lvl8pPr marL="2833688" indent="-182563" eaLnBrk="0" fontAlgn="base" hangingPunct="0">
              <a:spcBef>
                <a:spcPct val="20000"/>
              </a:spcBef>
              <a:spcAft>
                <a:spcPct val="0"/>
              </a:spcAft>
              <a:buClr>
                <a:srgbClr val="BDCAE9"/>
              </a:buClr>
              <a:buSzPct val="68000"/>
              <a:buFont typeface="Wingdings 2" charset="2"/>
              <a:buChar char=""/>
              <a:defRPr kumimoji="1" sz="1600">
                <a:solidFill>
                  <a:schemeClr val="tx1"/>
                </a:solidFill>
                <a:latin typeface="Century Schoolbook" charset="0"/>
                <a:ea typeface="ＭＳ Ｐ明朝" charset="-128"/>
              </a:defRPr>
            </a:lvl8pPr>
            <a:lvl9pPr marL="3290888" indent="-182563" eaLnBrk="0" fontAlgn="base" hangingPunct="0">
              <a:spcBef>
                <a:spcPct val="20000"/>
              </a:spcBef>
              <a:spcAft>
                <a:spcPct val="0"/>
              </a:spcAft>
              <a:buClr>
                <a:srgbClr val="BDCAE9"/>
              </a:buClr>
              <a:buSzPct val="68000"/>
              <a:buFont typeface="Wingdings 2" charset="2"/>
              <a:buChar char=""/>
              <a:defRPr kumimoji="1" sz="1600">
                <a:solidFill>
                  <a:schemeClr val="tx1"/>
                </a:solidFill>
                <a:latin typeface="Century Schoolbook" charset="0"/>
                <a:ea typeface="ＭＳ Ｐ明朝" charset="-128"/>
              </a:defRPr>
            </a:lvl9pPr>
          </a:lstStyle>
          <a:p>
            <a:pPr eaLnBrk="1" hangingPunct="1">
              <a:spcBef>
                <a:spcPct val="0"/>
              </a:spcBef>
              <a:buClrTx/>
              <a:buSzTx/>
              <a:buFontTx/>
              <a:buNone/>
            </a:pPr>
            <a:r>
              <a:rPr kumimoji="0" lang="ja-JP" altLang="en-US" sz="3200" b="1" dirty="0">
                <a:solidFill>
                  <a:srgbClr val="000000"/>
                </a:solidFill>
                <a:latin typeface="+mj-ea"/>
                <a:ea typeface="+mj-ea"/>
              </a:rPr>
              <a:t>医師国家試験の医学英語関連問題について</a:t>
            </a:r>
            <a:endParaRPr kumimoji="0" lang="en-US" altLang="ja-JP" sz="3200" b="1" dirty="0">
              <a:solidFill>
                <a:srgbClr val="000000"/>
              </a:solidFill>
              <a:latin typeface="+mj-ea"/>
              <a:ea typeface="+mj-ea"/>
            </a:endParaRPr>
          </a:p>
        </p:txBody>
      </p:sp>
      <p:sp>
        <p:nvSpPr>
          <p:cNvPr id="11" name="コンテンツ プレースホルダー 2">
            <a:extLst>
              <a:ext uri="{FF2B5EF4-FFF2-40B4-BE49-F238E27FC236}">
                <a16:creationId xmlns:a16="http://schemas.microsoft.com/office/drawing/2014/main" id="{32995DD9-785D-7943-97D9-EDAB9DCA4435}"/>
              </a:ext>
            </a:extLst>
          </p:cNvPr>
          <p:cNvSpPr txBox="1">
            <a:spLocks/>
          </p:cNvSpPr>
          <p:nvPr/>
        </p:nvSpPr>
        <p:spPr>
          <a:xfrm>
            <a:off x="539552" y="3206795"/>
            <a:ext cx="8352928" cy="266429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en-US" altLang="ja-JP" sz="2800" dirty="0">
                <a:latin typeface="+mn-ea"/>
              </a:rPr>
              <a:t>2. </a:t>
            </a:r>
            <a:r>
              <a:rPr lang="ja-JP" altLang="en-US" sz="2800" dirty="0">
                <a:latin typeface="+mn-ea"/>
              </a:rPr>
              <a:t>必要な対策</a:t>
            </a:r>
            <a:endParaRPr lang="en-US" altLang="ja-JP" sz="2800" dirty="0">
              <a:latin typeface="+mn-ea"/>
            </a:endParaRPr>
          </a:p>
          <a:p>
            <a:pPr marL="0" indent="0">
              <a:buFont typeface="Wingdings" charset="2"/>
              <a:buNone/>
            </a:pPr>
            <a:r>
              <a:rPr lang="en-US" altLang="ja-JP" sz="1800" dirty="0">
                <a:latin typeface="+mn-ea"/>
              </a:rPr>
              <a:t> (1) </a:t>
            </a:r>
            <a:r>
              <a:rPr lang="ja-JP" altLang="en-US" sz="1800" dirty="0">
                <a:latin typeface="+mn-ea"/>
              </a:rPr>
              <a:t>医学英語授業：語彙力、読解力、コミュニケーション能力の基盤を身につける。</a:t>
            </a:r>
            <a:endParaRPr lang="en-US" altLang="ja-JP" sz="1800" dirty="0">
              <a:latin typeface="+mn-ea"/>
            </a:endParaRPr>
          </a:p>
          <a:p>
            <a:pPr marL="0" indent="0">
              <a:buFont typeface="Wingdings" charset="2"/>
              <a:buNone/>
            </a:pPr>
            <a:r>
              <a:rPr lang="en-US" altLang="ja-JP" sz="1800" dirty="0">
                <a:latin typeface="+mn-ea"/>
              </a:rPr>
              <a:t> (2) </a:t>
            </a:r>
            <a:r>
              <a:rPr lang="ja-JP" altLang="en-US" sz="1800" dirty="0">
                <a:latin typeface="+mn-ea"/>
              </a:rPr>
              <a:t>基礎、臨床専門教育：英語の文献、資料、論文を積極的に活用する。</a:t>
            </a:r>
            <a:endParaRPr lang="en-US" altLang="ja-JP" sz="1800" dirty="0">
              <a:latin typeface="+mn-ea"/>
            </a:endParaRPr>
          </a:p>
          <a:p>
            <a:pPr marL="0" indent="0">
              <a:buFont typeface="Wingdings" charset="2"/>
              <a:buNone/>
            </a:pPr>
            <a:r>
              <a:rPr lang="en-US" altLang="ja-JP" sz="1800" dirty="0">
                <a:latin typeface="+mn-ea"/>
              </a:rPr>
              <a:t> (3) </a:t>
            </a:r>
            <a:r>
              <a:rPr lang="ja-JP" altLang="en-US" sz="1800" dirty="0">
                <a:latin typeface="+mn-ea"/>
              </a:rPr>
              <a:t>臨床実習：英語の症例報告を読み、英語で発表する。医療面接演習を行う。</a:t>
            </a:r>
            <a:endParaRPr lang="en-US" altLang="ja-JP" sz="1800" dirty="0">
              <a:latin typeface="+mn-ea"/>
            </a:endParaRPr>
          </a:p>
          <a:p>
            <a:pPr marL="0" indent="0">
              <a:buFont typeface="Wingdings" charset="2"/>
              <a:buNone/>
            </a:pPr>
            <a:r>
              <a:rPr lang="en-US" altLang="ja-JP" sz="1800" dirty="0">
                <a:latin typeface="+mn-ea"/>
              </a:rPr>
              <a:t> (4) </a:t>
            </a:r>
            <a:r>
              <a:rPr lang="ja-JP" altLang="en-US" sz="1800" dirty="0">
                <a:latin typeface="+mn-ea"/>
              </a:rPr>
              <a:t>その他：在学中に</a:t>
            </a:r>
            <a:r>
              <a:rPr lang="ja-JP" altLang="en-US" sz="1800" b="1" dirty="0">
                <a:latin typeface="+mn-ea"/>
                <a:hlinkClick r:id="rId3"/>
              </a:rPr>
              <a:t>医学英語検定</a:t>
            </a:r>
            <a:r>
              <a:rPr lang="ja-JP" altLang="en-US" sz="1800" dirty="0">
                <a:latin typeface="+mn-ea"/>
              </a:rPr>
              <a:t>３、４級に合格する。</a:t>
            </a:r>
            <a:endParaRPr lang="en-US" altLang="ja-JP" sz="1800" dirty="0">
              <a:latin typeface="+mn-ea"/>
            </a:endParaRPr>
          </a:p>
        </p:txBody>
      </p:sp>
      <p:sp>
        <p:nvSpPr>
          <p:cNvPr id="2" name="テキスト ボックス 1">
            <a:extLst>
              <a:ext uri="{FF2B5EF4-FFF2-40B4-BE49-F238E27FC236}">
                <a16:creationId xmlns:a16="http://schemas.microsoft.com/office/drawing/2014/main" id="{1BC8479A-1A4D-E34E-85F9-B41BD82E4DB6}"/>
              </a:ext>
            </a:extLst>
          </p:cNvPr>
          <p:cNvSpPr txBox="1"/>
          <p:nvPr/>
        </p:nvSpPr>
        <p:spPr>
          <a:xfrm>
            <a:off x="518797" y="6150786"/>
            <a:ext cx="2273323" cy="338554"/>
          </a:xfrm>
          <a:prstGeom prst="rect">
            <a:avLst/>
          </a:prstGeom>
          <a:noFill/>
        </p:spPr>
        <p:txBody>
          <a:bodyPr wrap="square" rtlCol="0">
            <a:spAutoFit/>
          </a:bodyPr>
          <a:lstStyle/>
          <a:p>
            <a:r>
              <a:rPr kumimoji="1" lang="en-US" altLang="ja-JP" sz="1600" dirty="0">
                <a:latin typeface="+mj-ea"/>
                <a:ea typeface="+mj-ea"/>
              </a:rPr>
              <a:t>2026</a:t>
            </a:r>
            <a:r>
              <a:rPr kumimoji="1" lang="ja-JP" altLang="en-US" sz="1600" dirty="0">
                <a:latin typeface="+mj-ea"/>
                <a:ea typeface="+mj-ea"/>
              </a:rPr>
              <a:t>年</a:t>
            </a:r>
            <a:r>
              <a:rPr kumimoji="1" lang="en-US" altLang="ja-JP" sz="1600" dirty="0">
                <a:latin typeface="+mj-ea"/>
                <a:ea typeface="+mj-ea"/>
              </a:rPr>
              <a:t>01</a:t>
            </a:r>
            <a:r>
              <a:rPr kumimoji="1" lang="ja-JP" altLang="en-US" sz="1600" dirty="0">
                <a:latin typeface="+mj-ea"/>
                <a:ea typeface="+mj-ea"/>
              </a:rPr>
              <a:t>月</a:t>
            </a:r>
            <a:r>
              <a:rPr lang="en-US" altLang="ja-JP" sz="1600" dirty="0">
                <a:latin typeface="+mj-ea"/>
                <a:ea typeface="+mj-ea"/>
              </a:rPr>
              <a:t>26</a:t>
            </a:r>
            <a:r>
              <a:rPr kumimoji="1" lang="ja-JP" altLang="en-US" sz="1600" dirty="0">
                <a:latin typeface="+mj-ea"/>
                <a:ea typeface="+mj-ea"/>
              </a:rPr>
              <a:t>日更新</a:t>
            </a:r>
          </a:p>
        </p:txBody>
      </p:sp>
    </p:spTree>
    <p:extLst>
      <p:ext uri="{BB962C8B-B14F-4D97-AF65-F5344CB8AC3E}">
        <p14:creationId xmlns:p14="http://schemas.microsoft.com/office/powerpoint/2010/main" val="210916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48830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118</a:t>
            </a:r>
            <a:r>
              <a:rPr lang="ja-JP" altLang="en-US" sz="2800" b="1" dirty="0">
                <a:latin typeface="+mj-ea"/>
                <a:ea typeface="+mj-ea"/>
              </a:rPr>
              <a:t>回の問題</a:t>
            </a:r>
            <a:r>
              <a:rPr lang="en-US" altLang="ja-JP" sz="2800" b="1" dirty="0">
                <a:latin typeface="+mj-ea"/>
                <a:ea typeface="+mj-ea"/>
              </a:rPr>
              <a:t>: 118E-4</a:t>
            </a:r>
            <a:r>
              <a:rPr lang="en-US" altLang="ja-JP" sz="2800" b="1" dirty="0">
                <a:latin typeface="+mj-ea"/>
              </a:rPr>
              <a:t> (2024)</a:t>
            </a:r>
            <a:endParaRPr lang="en-US" altLang="ja-JP" sz="2800" b="1" dirty="0">
              <a:latin typeface="+mj-ea"/>
              <a:ea typeface="+mj-ea"/>
            </a:endParaRP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e</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0" y="980728"/>
            <a:ext cx="8363103" cy="2677656"/>
          </a:xfrm>
          <a:prstGeom prst="rect">
            <a:avLst/>
          </a:prstGeom>
        </p:spPr>
        <p:txBody>
          <a:bodyPr wrap="square">
            <a:spAutoFit/>
          </a:bodyPr>
          <a:lstStyle/>
          <a:p>
            <a:r>
              <a:rPr lang="en-US" altLang="ja-JP" sz="2400" dirty="0">
                <a:ea typeface="Meiryo" panose="020B0604030504040204" pitchFamily="34" charset="-128"/>
              </a:rPr>
              <a:t>Which is NOT the correct combination between the risk factor and its associated disease?</a:t>
            </a:r>
          </a:p>
          <a:p>
            <a:r>
              <a:rPr lang="en-US" altLang="ja-JP" sz="2400" dirty="0">
                <a:ea typeface="Meiryo" panose="020B0604030504040204" pitchFamily="34" charset="-128"/>
              </a:rPr>
              <a:t>a) smoking - bladder cancer</a:t>
            </a:r>
          </a:p>
          <a:p>
            <a:r>
              <a:rPr lang="en-US" altLang="ja-JP" sz="2400" dirty="0">
                <a:ea typeface="Meiryo" panose="020B0604030504040204" pitchFamily="34" charset="-128"/>
              </a:rPr>
              <a:t>b) lack of physical activity - colon cancer</a:t>
            </a:r>
          </a:p>
          <a:p>
            <a:r>
              <a:rPr lang="en-US" altLang="ja-JP" sz="2400" dirty="0">
                <a:ea typeface="Meiryo" panose="020B0604030504040204" pitchFamily="34" charset="-128"/>
              </a:rPr>
              <a:t>c) obesity after menopause - breast cancer</a:t>
            </a:r>
          </a:p>
          <a:p>
            <a:r>
              <a:rPr lang="en-US" altLang="ja-JP" sz="2400" dirty="0">
                <a:ea typeface="Meiryo" panose="020B0604030504040204" pitchFamily="34" charset="-128"/>
              </a:rPr>
              <a:t>d) excessive alcohol consumption  - esophageal cancer</a:t>
            </a:r>
          </a:p>
          <a:p>
            <a:r>
              <a:rPr lang="en-US" altLang="ja-JP" sz="2400" dirty="0">
                <a:ea typeface="Meiryo" panose="020B0604030504040204" pitchFamily="34" charset="-128"/>
              </a:rPr>
              <a:t>e) excessive dietary sodium intake - lung cancer</a:t>
            </a:r>
          </a:p>
        </p:txBody>
      </p:sp>
    </p:spTree>
    <p:extLst>
      <p:ext uri="{BB962C8B-B14F-4D97-AF65-F5344CB8AC3E}">
        <p14:creationId xmlns:p14="http://schemas.microsoft.com/office/powerpoint/2010/main" val="153129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064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118</a:t>
            </a:r>
            <a:r>
              <a:rPr lang="ja-JP" altLang="en-US" sz="2800" b="1" dirty="0">
                <a:latin typeface="+mj-ea"/>
                <a:ea typeface="+mj-ea"/>
              </a:rPr>
              <a:t>回の問題</a:t>
            </a:r>
            <a:r>
              <a:rPr lang="en-US" altLang="ja-JP" sz="2800" b="1" dirty="0">
                <a:latin typeface="+mj-ea"/>
                <a:ea typeface="+mj-ea"/>
              </a:rPr>
              <a:t>: 118E-28</a:t>
            </a:r>
            <a:r>
              <a:rPr lang="en-US" altLang="ja-JP" sz="2800" b="1" dirty="0">
                <a:latin typeface="+mj-ea"/>
              </a:rPr>
              <a:t> (2024)</a:t>
            </a:r>
            <a:endParaRPr lang="en-US" altLang="ja-JP" sz="2800" b="1" dirty="0">
              <a:latin typeface="+mj-ea"/>
              <a:ea typeface="+mj-ea"/>
            </a:endParaRP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0" y="980728"/>
            <a:ext cx="8363103" cy="4524315"/>
          </a:xfrm>
          <a:prstGeom prst="rect">
            <a:avLst/>
          </a:prstGeom>
        </p:spPr>
        <p:txBody>
          <a:bodyPr wrap="square">
            <a:spAutoFit/>
          </a:bodyPr>
          <a:lstStyle/>
          <a:p>
            <a:r>
              <a:rPr lang="en-US" altLang="ja-JP" sz="2400" dirty="0">
                <a:ea typeface="Meiryo" panose="020B0604030504040204" pitchFamily="34" charset="-128"/>
              </a:rPr>
              <a:t>An ambulance brought a 28-year-old man to the emergency room. He was found on the street unconscious.</a:t>
            </a:r>
          </a:p>
          <a:p>
            <a:r>
              <a:rPr lang="en-US" altLang="ja-JP" sz="2400" dirty="0">
                <a:ea typeface="Meiryo" panose="020B0604030504040204" pitchFamily="34" charset="-128"/>
              </a:rPr>
              <a:t>In his wallet, he had a memo stating, "I have thrombocytopenia from aplastic anemia. If I pass out, please obtain a CT scan to rule out intracranial hemorrhage immediately. Thank you in advance.”</a:t>
            </a:r>
          </a:p>
          <a:p>
            <a:endParaRPr lang="en-US" altLang="ja-JP" sz="2400" dirty="0">
              <a:ea typeface="Meiryo" panose="020B0604030504040204" pitchFamily="34" charset="-128"/>
            </a:endParaRPr>
          </a:p>
          <a:p>
            <a:r>
              <a:rPr lang="en-US" altLang="ja-JP" sz="2400" dirty="0">
                <a:ea typeface="Meiryo" panose="020B0604030504040204" pitchFamily="34" charset="-128"/>
              </a:rPr>
              <a:t>Which test should you order next?</a:t>
            </a:r>
          </a:p>
          <a:p>
            <a:r>
              <a:rPr lang="en-US" altLang="ja-JP" sz="2400" dirty="0">
                <a:ea typeface="Meiryo" panose="020B0604030504040204" pitchFamily="34" charset="-128"/>
              </a:rPr>
              <a:t>a) head CT</a:t>
            </a:r>
          </a:p>
          <a:p>
            <a:r>
              <a:rPr lang="en-US" altLang="ja-JP" sz="2400" dirty="0">
                <a:ea typeface="Meiryo" panose="020B0604030504040204" pitchFamily="34" charset="-128"/>
              </a:rPr>
              <a:t>b) brain MRI</a:t>
            </a:r>
          </a:p>
          <a:p>
            <a:r>
              <a:rPr lang="en-US" altLang="ja-JP" sz="2400" dirty="0">
                <a:ea typeface="Meiryo" panose="020B0604030504040204" pitchFamily="34" charset="-128"/>
              </a:rPr>
              <a:t>c) serum alcohol level</a:t>
            </a:r>
          </a:p>
          <a:p>
            <a:r>
              <a:rPr lang="en-US" altLang="ja-JP" sz="2400" dirty="0">
                <a:ea typeface="Meiryo" panose="020B0604030504040204" pitchFamily="34" charset="-128"/>
              </a:rPr>
              <a:t>d) serum ammonia level</a:t>
            </a:r>
          </a:p>
          <a:p>
            <a:r>
              <a:rPr lang="en-US" altLang="ja-JP" sz="2400" dirty="0">
                <a:ea typeface="Meiryo" panose="020B0604030504040204" pitchFamily="34" charset="-128"/>
              </a:rPr>
              <a:t>e) electroencephalogram</a:t>
            </a:r>
          </a:p>
        </p:txBody>
      </p:sp>
    </p:spTree>
    <p:extLst>
      <p:ext uri="{BB962C8B-B14F-4D97-AF65-F5344CB8AC3E}">
        <p14:creationId xmlns:p14="http://schemas.microsoft.com/office/powerpoint/2010/main" val="120913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1988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117</a:t>
            </a:r>
            <a:r>
              <a:rPr lang="ja-JP" altLang="en-US" sz="2800" b="1" dirty="0">
                <a:latin typeface="+mj-ea"/>
                <a:ea typeface="+mj-ea"/>
              </a:rPr>
              <a:t>回の問題</a:t>
            </a:r>
            <a:r>
              <a:rPr lang="en-US" altLang="ja-JP" sz="2800" b="1" dirty="0">
                <a:latin typeface="+mj-ea"/>
                <a:ea typeface="+mj-ea"/>
              </a:rPr>
              <a:t>: 117A-41</a:t>
            </a:r>
            <a:r>
              <a:rPr lang="en-US" altLang="ja-JP" sz="2800" b="1" dirty="0">
                <a:latin typeface="+mj-ea"/>
              </a:rPr>
              <a:t> (2023)</a:t>
            </a:r>
            <a:endParaRPr lang="en-US" altLang="ja-JP" sz="2800" b="1" dirty="0">
              <a:latin typeface="+mj-ea"/>
              <a:ea typeface="+mj-ea"/>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0" y="991756"/>
            <a:ext cx="8288735" cy="4416594"/>
          </a:xfrm>
          <a:prstGeom prst="rect">
            <a:avLst/>
          </a:prstGeom>
        </p:spPr>
        <p:txBody>
          <a:bodyPr wrap="square">
            <a:spAutoFit/>
          </a:bodyPr>
          <a:lstStyle/>
          <a:p>
            <a:r>
              <a:rPr lang="en-US" altLang="ja-JP" sz="2300" dirty="0"/>
              <a:t>52</a:t>
            </a:r>
            <a:r>
              <a:rPr lang="ja-JP" altLang="en-US" sz="2300" dirty="0"/>
              <a:t>歳の女性。呼吸困難を主訴に来院した。</a:t>
            </a:r>
            <a:r>
              <a:rPr lang="en-US" altLang="ja-JP" sz="2300" dirty="0"/>
              <a:t>3</a:t>
            </a:r>
            <a:r>
              <a:rPr lang="ja-JP" altLang="en-US" sz="2300" dirty="0"/>
              <a:t>か月前から呼吸困難が出現し自宅近くの診療所を受診して胸部エックス線撮影を施行されたが異常は指摘されなかった。喘息と診断され加療を受けたが改善せず、最近は徐々に呼吸困難が強くなっていると感じている。体温</a:t>
            </a:r>
            <a:r>
              <a:rPr lang="en-US" altLang="ja-JP" sz="2300" dirty="0"/>
              <a:t>36.8℃</a:t>
            </a:r>
            <a:r>
              <a:rPr lang="ja-JP" altLang="en-US" sz="2300" dirty="0"/>
              <a:t>。血圧</a:t>
            </a:r>
            <a:r>
              <a:rPr lang="en-US" altLang="ja-JP" sz="2300" dirty="0"/>
              <a:t>118/64 mmHg</a:t>
            </a:r>
            <a:r>
              <a:rPr lang="ja-JP" altLang="en-US" sz="2300" dirty="0"/>
              <a:t>。呼吸数</a:t>
            </a:r>
            <a:r>
              <a:rPr lang="en-US" altLang="ja-JP" sz="2300" dirty="0"/>
              <a:t>24/</a:t>
            </a:r>
            <a:r>
              <a:rPr lang="ja-JP" altLang="en-US" sz="2300" dirty="0"/>
              <a:t>分。</a:t>
            </a:r>
            <a:r>
              <a:rPr lang="en-US" altLang="ja-JP" sz="2300" dirty="0"/>
              <a:t>SpO294% (room air)</a:t>
            </a:r>
            <a:r>
              <a:rPr lang="ja-JP" altLang="en-US" sz="2300" dirty="0"/>
              <a:t>。胸部単純</a:t>
            </a:r>
            <a:r>
              <a:rPr lang="en-US" altLang="ja-JP" sz="2300" dirty="0"/>
              <a:t>CT</a:t>
            </a:r>
            <a:r>
              <a:rPr lang="ja-JP" altLang="en-US" sz="2300" dirty="0"/>
              <a:t>（別冊</a:t>
            </a:r>
            <a:r>
              <a:rPr lang="en-US" altLang="ja-JP" sz="2300" dirty="0"/>
              <a:t>No. 17</a:t>
            </a:r>
            <a:r>
              <a:rPr lang="ja-JP" altLang="en-US" sz="2300" dirty="0"/>
              <a:t>）を別に示す。</a:t>
            </a:r>
            <a:endParaRPr lang="en-US" altLang="ja-JP" sz="2300" dirty="0"/>
          </a:p>
          <a:p>
            <a:r>
              <a:rPr lang="ja-JP" altLang="en-US" sz="2300" dirty="0"/>
              <a:t>この患者で聴取される呼吸音として最も可能性が高いのはどれか。</a:t>
            </a:r>
            <a:endParaRPr lang="en-US" altLang="ja-JP" sz="2300" dirty="0"/>
          </a:p>
          <a:p>
            <a:r>
              <a:rPr lang="en-US" altLang="ja-JP" sz="2400" dirty="0"/>
              <a:t>a) stridor</a:t>
            </a:r>
          </a:p>
          <a:p>
            <a:r>
              <a:rPr lang="en-US" altLang="ja-JP" sz="2400" dirty="0"/>
              <a:t>b) wheezes</a:t>
            </a:r>
          </a:p>
          <a:p>
            <a:r>
              <a:rPr lang="en-US" altLang="ja-JP" sz="2400" dirty="0"/>
              <a:t>c) friction rub</a:t>
            </a:r>
          </a:p>
          <a:p>
            <a:r>
              <a:rPr lang="en-US" altLang="ja-JP" sz="2400" dirty="0"/>
              <a:t>d) fine crackles</a:t>
            </a:r>
          </a:p>
          <a:p>
            <a:r>
              <a:rPr lang="en-US" altLang="ja-JP" sz="2400" dirty="0"/>
              <a:t>e) coarse crackles</a:t>
            </a:r>
          </a:p>
        </p:txBody>
      </p:sp>
      <p:pic>
        <p:nvPicPr>
          <p:cNvPr id="1028" name="Picture 4">
            <a:extLst>
              <a:ext uri="{FF2B5EF4-FFF2-40B4-BE49-F238E27FC236}">
                <a16:creationId xmlns:a16="http://schemas.microsoft.com/office/drawing/2014/main" id="{26B8EA54-9233-B32A-31A8-74378549D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737" y="3645024"/>
            <a:ext cx="3607858" cy="2638487"/>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7">
            <a:extLst>
              <a:ext uri="{FF2B5EF4-FFF2-40B4-BE49-F238E27FC236}">
                <a16:creationId xmlns:a16="http://schemas.microsoft.com/office/drawing/2014/main" id="{F5F84CA3-6E2E-0B2A-3846-58DF4256BF12}"/>
              </a:ext>
            </a:extLst>
          </p:cNvPr>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697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FC2BA05-FBA5-EF44-8BA6-F6A466BAADE5}"/>
              </a:ext>
            </a:extLst>
          </p:cNvPr>
          <p:cNvSpPr/>
          <p:nvPr/>
        </p:nvSpPr>
        <p:spPr>
          <a:xfrm>
            <a:off x="524860" y="980728"/>
            <a:ext cx="8382339" cy="2308324"/>
          </a:xfrm>
          <a:prstGeom prst="rect">
            <a:avLst/>
          </a:prstGeom>
        </p:spPr>
        <p:txBody>
          <a:bodyPr wrap="square">
            <a:spAutoFit/>
          </a:bodyPr>
          <a:lstStyle/>
          <a:p>
            <a:r>
              <a:rPr lang="ja-JP" altLang="en-US" sz="2400" dirty="0"/>
              <a:t>診療録における</a:t>
            </a:r>
            <a:r>
              <a:rPr lang="en-US" altLang="ja-JP" sz="2400" dirty="0"/>
              <a:t>SOAP</a:t>
            </a:r>
            <a:r>
              <a:rPr lang="ja-JP" altLang="en-US" sz="2400" dirty="0"/>
              <a:t>の</a:t>
            </a:r>
            <a:r>
              <a:rPr lang="en-US" altLang="ja-JP" sz="2400" dirty="0"/>
              <a:t>A</a:t>
            </a:r>
            <a:r>
              <a:rPr lang="ja-JP" altLang="en-US" sz="2400" dirty="0"/>
              <a:t>に該当するのはどれか。</a:t>
            </a:r>
          </a:p>
          <a:p>
            <a:r>
              <a:rPr lang="en-US" altLang="ja-JP" sz="2400" dirty="0"/>
              <a:t>a) </a:t>
            </a:r>
            <a:r>
              <a:rPr lang="ja-JP" altLang="en-US" sz="2400" dirty="0"/>
              <a:t>現病歴</a:t>
            </a:r>
          </a:p>
          <a:p>
            <a:r>
              <a:rPr lang="en-US" altLang="ja-JP" sz="2400" dirty="0"/>
              <a:t>b) </a:t>
            </a:r>
            <a:r>
              <a:rPr lang="ja-JP" altLang="en-US" sz="2400" dirty="0"/>
              <a:t>鑑別疾患</a:t>
            </a:r>
          </a:p>
          <a:p>
            <a:r>
              <a:rPr lang="en-US" altLang="ja-JP" sz="2400" dirty="0"/>
              <a:t>c) </a:t>
            </a:r>
            <a:r>
              <a:rPr lang="ja-JP" altLang="en-US" sz="2400" dirty="0"/>
              <a:t>検査結果</a:t>
            </a:r>
          </a:p>
          <a:p>
            <a:r>
              <a:rPr lang="en-US" altLang="ja-JP" sz="2400" dirty="0"/>
              <a:t>d) </a:t>
            </a:r>
            <a:r>
              <a:rPr lang="ja-JP" altLang="en-US" sz="2400" dirty="0"/>
              <a:t>身体所見</a:t>
            </a:r>
          </a:p>
          <a:p>
            <a:r>
              <a:rPr lang="en-US" altLang="ja-JP" sz="2400" dirty="0"/>
              <a:t>e) </a:t>
            </a:r>
            <a:r>
              <a:rPr lang="ja-JP" altLang="en-US" sz="2400" dirty="0"/>
              <a:t>治療計画</a:t>
            </a:r>
            <a:endParaRPr lang="en-US" altLang="ja-JP" sz="2400" dirty="0"/>
          </a:p>
        </p:txBody>
      </p:sp>
      <p:sp>
        <p:nvSpPr>
          <p:cNvPr id="6" name="テキスト ボックス 5">
            <a:extLst>
              <a:ext uri="{FF2B5EF4-FFF2-40B4-BE49-F238E27FC236}">
                <a16:creationId xmlns:a16="http://schemas.microsoft.com/office/drawing/2014/main" id="{4D2F9611-E8A7-B735-3C28-C2B864F83DA1}"/>
              </a:ext>
            </a:extLst>
          </p:cNvPr>
          <p:cNvSpPr txBox="1"/>
          <p:nvPr/>
        </p:nvSpPr>
        <p:spPr>
          <a:xfrm>
            <a:off x="524860" y="4985473"/>
            <a:ext cx="5400600" cy="1354217"/>
          </a:xfrm>
          <a:prstGeom prst="rect">
            <a:avLst/>
          </a:prstGeom>
          <a:noFill/>
        </p:spPr>
        <p:txBody>
          <a:bodyPr wrap="square">
            <a:spAutoFit/>
          </a:bodyPr>
          <a:lstStyle/>
          <a:p>
            <a:r>
              <a:rPr lang="ja-JP" altLang="en-US" sz="1600" i="1" dirty="0">
                <a:solidFill>
                  <a:schemeClr val="bg1">
                    <a:lumMod val="50000"/>
                  </a:schemeClr>
                </a:solidFill>
              </a:rPr>
              <a:t>a) History of present illness: Subjective data (S)</a:t>
            </a:r>
          </a:p>
          <a:p>
            <a:r>
              <a:rPr lang="ja-JP" altLang="en-US" sz="1600" i="1" dirty="0">
                <a:solidFill>
                  <a:schemeClr val="bg1">
                    <a:lumMod val="50000"/>
                  </a:schemeClr>
                </a:solidFill>
              </a:rPr>
              <a:t>b) Differential diagnosis: Assessment (A)</a:t>
            </a:r>
          </a:p>
          <a:p>
            <a:r>
              <a:rPr lang="ja-JP" altLang="en-US" sz="1600" i="1" dirty="0">
                <a:solidFill>
                  <a:schemeClr val="bg1">
                    <a:lumMod val="50000"/>
                  </a:schemeClr>
                </a:solidFill>
              </a:rPr>
              <a:t>c) Workup: Plan (P)</a:t>
            </a:r>
          </a:p>
          <a:p>
            <a:r>
              <a:rPr lang="ja-JP" altLang="en-US" sz="1600" i="1" dirty="0">
                <a:solidFill>
                  <a:schemeClr val="bg1">
                    <a:lumMod val="50000"/>
                  </a:schemeClr>
                </a:solidFill>
              </a:rPr>
              <a:t>d) Physical exam: Objective data (O)</a:t>
            </a:r>
          </a:p>
          <a:p>
            <a:r>
              <a:rPr lang="ja-JP" altLang="en-US" sz="1600" i="1" dirty="0">
                <a:solidFill>
                  <a:schemeClr val="bg1">
                    <a:lumMod val="50000"/>
                  </a:schemeClr>
                </a:solidFill>
              </a:rPr>
              <a:t>e) Management: Plan (P)</a:t>
            </a:r>
          </a:p>
        </p:txBody>
      </p:sp>
      <p:sp>
        <p:nvSpPr>
          <p:cNvPr id="3" name="正方形/長方形 7">
            <a:extLst>
              <a:ext uri="{FF2B5EF4-FFF2-40B4-BE49-F238E27FC236}">
                <a16:creationId xmlns:a16="http://schemas.microsoft.com/office/drawing/2014/main" id="{F6DEFA3C-C3BC-72F0-B91A-982F48213E7E}"/>
              </a:ext>
            </a:extLst>
          </p:cNvPr>
          <p:cNvSpPr/>
          <p:nvPr/>
        </p:nvSpPr>
        <p:spPr>
          <a:xfrm>
            <a:off x="7092280" y="6225599"/>
            <a:ext cx="1814920"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b</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7" name="正方形/長方形 4">
            <a:extLst>
              <a:ext uri="{FF2B5EF4-FFF2-40B4-BE49-F238E27FC236}">
                <a16:creationId xmlns:a16="http://schemas.microsoft.com/office/drawing/2014/main" id="{F9A679F9-FE28-AAD2-775A-F64405DB29EE}"/>
              </a:ext>
            </a:extLst>
          </p:cNvPr>
          <p:cNvSpPr>
            <a:spLocks noChangeArrowheads="1"/>
          </p:cNvSpPr>
          <p:nvPr/>
        </p:nvSpPr>
        <p:spPr bwMode="auto">
          <a:xfrm>
            <a:off x="524861" y="324516"/>
            <a:ext cx="49087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117</a:t>
            </a:r>
            <a:r>
              <a:rPr lang="ja-JP" altLang="en-US" sz="2800" b="1" dirty="0">
                <a:latin typeface="+mj-ea"/>
                <a:ea typeface="+mj-ea"/>
              </a:rPr>
              <a:t>回の問題</a:t>
            </a:r>
            <a:r>
              <a:rPr lang="en-US" altLang="ja-JP" sz="2800" b="1" dirty="0">
                <a:latin typeface="+mj-ea"/>
                <a:ea typeface="+mj-ea"/>
              </a:rPr>
              <a:t>: 117B-5 </a:t>
            </a:r>
            <a:r>
              <a:rPr lang="en-US" altLang="ja-JP" sz="2800" b="1" dirty="0">
                <a:latin typeface="+mj-ea"/>
              </a:rPr>
              <a:t>(2023)</a:t>
            </a:r>
            <a:endParaRPr lang="en-US" altLang="ja-JP" sz="2800" b="1" dirty="0">
              <a:latin typeface="+mj-ea"/>
              <a:ea typeface="+mj-ea"/>
            </a:endParaRPr>
          </a:p>
        </p:txBody>
      </p:sp>
    </p:spTree>
    <p:extLst>
      <p:ext uri="{BB962C8B-B14F-4D97-AF65-F5344CB8AC3E}">
        <p14:creationId xmlns:p14="http://schemas.microsoft.com/office/powerpoint/2010/main" val="198612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49087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117</a:t>
            </a:r>
            <a:r>
              <a:rPr lang="ja-JP" altLang="en-US" sz="2800" b="1" dirty="0">
                <a:latin typeface="+mj-ea"/>
                <a:ea typeface="+mj-ea"/>
              </a:rPr>
              <a:t>回の問題</a:t>
            </a:r>
            <a:r>
              <a:rPr lang="en-US" altLang="ja-JP" sz="2800" b="1" dirty="0">
                <a:latin typeface="+mj-ea"/>
                <a:ea typeface="+mj-ea"/>
              </a:rPr>
              <a:t>: 117B-8</a:t>
            </a:r>
            <a:r>
              <a:rPr lang="en-US" altLang="ja-JP" sz="2800" b="1" dirty="0">
                <a:latin typeface="+mj-ea"/>
              </a:rPr>
              <a:t> (2023)</a:t>
            </a:r>
            <a:endParaRPr lang="en-US" altLang="ja-JP" sz="2800" b="1" dirty="0">
              <a:latin typeface="+mj-ea"/>
              <a:ea typeface="+mj-ea"/>
            </a:endParaRP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e</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980728"/>
            <a:ext cx="8228236" cy="2308324"/>
          </a:xfrm>
          <a:prstGeom prst="rect">
            <a:avLst/>
          </a:prstGeom>
        </p:spPr>
        <p:txBody>
          <a:bodyPr wrap="square">
            <a:spAutoFit/>
          </a:bodyPr>
          <a:lstStyle/>
          <a:p>
            <a:r>
              <a:rPr lang="en-US" altLang="ja-JP" sz="2400" dirty="0">
                <a:ea typeface="Meiryo" panose="020B0604030504040204" pitchFamily="34" charset="-128"/>
              </a:rPr>
              <a:t>Which of the following diseases needs airborne precautions?</a:t>
            </a:r>
          </a:p>
          <a:p>
            <a:r>
              <a:rPr lang="en-US" altLang="ja-JP" sz="2400" dirty="0">
                <a:ea typeface="Meiryo" panose="020B0604030504040204" pitchFamily="34" charset="-128"/>
              </a:rPr>
              <a:t>a) herpes</a:t>
            </a:r>
          </a:p>
          <a:p>
            <a:r>
              <a:rPr lang="en-US" altLang="ja-JP" sz="2400" dirty="0">
                <a:ea typeface="Meiryo" panose="020B0604030504040204" pitchFamily="34" charset="-128"/>
              </a:rPr>
              <a:t>b) influenza</a:t>
            </a:r>
          </a:p>
          <a:p>
            <a:r>
              <a:rPr lang="en-US" altLang="ja-JP" sz="2400" dirty="0">
                <a:ea typeface="Meiryo" panose="020B0604030504040204" pitchFamily="34" charset="-128"/>
              </a:rPr>
              <a:t>c) mumps</a:t>
            </a:r>
          </a:p>
          <a:p>
            <a:r>
              <a:rPr lang="en-US" altLang="ja-JP" sz="2400" dirty="0">
                <a:ea typeface="Meiryo" panose="020B0604030504040204" pitchFamily="34" charset="-128"/>
              </a:rPr>
              <a:t>d) rubella</a:t>
            </a:r>
          </a:p>
          <a:p>
            <a:r>
              <a:rPr lang="en-US" altLang="ja-JP" sz="2400" dirty="0">
                <a:ea typeface="Meiryo" panose="020B0604030504040204" pitchFamily="34" charset="-128"/>
              </a:rPr>
              <a:t>e) varicella</a:t>
            </a:r>
          </a:p>
        </p:txBody>
      </p:sp>
    </p:spTree>
    <p:extLst>
      <p:ext uri="{BB962C8B-B14F-4D97-AF65-F5344CB8AC3E}">
        <p14:creationId xmlns:p14="http://schemas.microsoft.com/office/powerpoint/2010/main" val="400000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0994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117</a:t>
            </a:r>
            <a:r>
              <a:rPr lang="ja-JP" altLang="en-US" sz="2800" b="1" dirty="0">
                <a:latin typeface="+mj-ea"/>
                <a:ea typeface="+mj-ea"/>
              </a:rPr>
              <a:t>回の問題</a:t>
            </a:r>
            <a:r>
              <a:rPr lang="en-US" altLang="ja-JP" sz="2800" b="1" dirty="0">
                <a:latin typeface="+mj-ea"/>
                <a:ea typeface="+mj-ea"/>
              </a:rPr>
              <a:t>: 117C-28 </a:t>
            </a:r>
            <a:r>
              <a:rPr lang="en-US" altLang="ja-JP" sz="2800" b="1" dirty="0">
                <a:latin typeface="+mj-ea"/>
              </a:rPr>
              <a:t>(2023)</a:t>
            </a:r>
            <a:endParaRPr lang="en-US" altLang="ja-JP" sz="2800" b="1" dirty="0">
              <a:latin typeface="+mj-ea"/>
              <a:ea typeface="+mj-ea"/>
            </a:endParaRP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0" y="980728"/>
            <a:ext cx="8363103" cy="2308324"/>
          </a:xfrm>
          <a:prstGeom prst="rect">
            <a:avLst/>
          </a:prstGeom>
        </p:spPr>
        <p:txBody>
          <a:bodyPr wrap="square">
            <a:spAutoFit/>
          </a:bodyPr>
          <a:lstStyle/>
          <a:p>
            <a:r>
              <a:rPr lang="ja-JP" altLang="en-US" sz="2400" dirty="0"/>
              <a:t>日常生活動作（</a:t>
            </a:r>
            <a:r>
              <a:rPr lang="en-US" altLang="ja-JP" sz="2400" dirty="0"/>
              <a:t>ADL</a:t>
            </a:r>
            <a:r>
              <a:rPr lang="ja-JP" altLang="en-US" sz="2400" dirty="0"/>
              <a:t>）の評価法はどれか。</a:t>
            </a:r>
          </a:p>
          <a:p>
            <a:r>
              <a:rPr lang="en-US" altLang="ja-JP" sz="2400" dirty="0">
                <a:ea typeface="Meiryo" panose="020B0604030504040204" pitchFamily="34" charset="-128"/>
              </a:rPr>
              <a:t>a) Barthel Index (BI)</a:t>
            </a:r>
          </a:p>
          <a:p>
            <a:r>
              <a:rPr lang="en-US" altLang="ja-JP" sz="2400" dirty="0">
                <a:ea typeface="Meiryo" panose="020B0604030504040204" pitchFamily="34" charset="-128"/>
              </a:rPr>
              <a:t>b) Japan Coma Scale (JCS)</a:t>
            </a:r>
          </a:p>
          <a:p>
            <a:r>
              <a:rPr lang="en-US" altLang="ja-JP" sz="2400" dirty="0">
                <a:ea typeface="Meiryo" panose="020B0604030504040204" pitchFamily="34" charset="-128"/>
              </a:rPr>
              <a:t>c) Glasgow Coma Scale (GCS)</a:t>
            </a:r>
          </a:p>
          <a:p>
            <a:r>
              <a:rPr lang="en-US" altLang="ja-JP" sz="2400" dirty="0">
                <a:ea typeface="Meiryo" panose="020B0604030504040204" pitchFamily="34" charset="-128"/>
              </a:rPr>
              <a:t>d) Brief Psychiatric Rating Scale (BPRS)</a:t>
            </a:r>
          </a:p>
          <a:p>
            <a:r>
              <a:rPr lang="en-US" altLang="ja-JP" sz="2400" dirty="0">
                <a:ea typeface="Meiryo" panose="020B0604030504040204" pitchFamily="34" charset="-128"/>
              </a:rPr>
              <a:t>e) Mini-Mental State Examination (MMSE)</a:t>
            </a:r>
          </a:p>
        </p:txBody>
      </p:sp>
    </p:spTree>
    <p:extLst>
      <p:ext uri="{BB962C8B-B14F-4D97-AF65-F5344CB8AC3E}">
        <p14:creationId xmlns:p14="http://schemas.microsoft.com/office/powerpoint/2010/main" val="186441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1331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117</a:t>
            </a:r>
            <a:r>
              <a:rPr lang="ja-JP" altLang="en-US" sz="2800" b="1" dirty="0">
                <a:latin typeface="+mj-ea"/>
                <a:ea typeface="+mj-ea"/>
              </a:rPr>
              <a:t>回の問題</a:t>
            </a:r>
            <a:r>
              <a:rPr lang="en-US" altLang="ja-JP" sz="2800" b="1" dirty="0">
                <a:latin typeface="+mj-ea"/>
                <a:ea typeface="+mj-ea"/>
              </a:rPr>
              <a:t>: 117D_52</a:t>
            </a:r>
            <a:r>
              <a:rPr lang="en-US" altLang="ja-JP" sz="2800" b="1" dirty="0">
                <a:latin typeface="+mj-ea"/>
              </a:rPr>
              <a:t> (2023)</a:t>
            </a:r>
            <a:r>
              <a:rPr lang="en-US" altLang="ja-JP" sz="2800" b="1" dirty="0">
                <a:latin typeface="+mj-ea"/>
                <a:ea typeface="+mj-ea"/>
              </a:rPr>
              <a:t> </a:t>
            </a: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984785"/>
            <a:ext cx="8403178" cy="5755422"/>
          </a:xfrm>
          <a:prstGeom prst="rect">
            <a:avLst/>
          </a:prstGeom>
        </p:spPr>
        <p:txBody>
          <a:bodyPr wrap="square">
            <a:spAutoFit/>
          </a:bodyPr>
          <a:lstStyle/>
          <a:p>
            <a:r>
              <a:rPr lang="en-US" altLang="ja-JP" sz="2300" dirty="0">
                <a:ea typeface="Meiryo" panose="020B0604030504040204" pitchFamily="34" charset="-128"/>
              </a:rPr>
              <a:t>A 35-year-old man complained of a sudden onset of severe headache. For the past two weeks, he woke up around 3:00 a.m. due to soreness behind the left eye. His pain continued for about an hour. Today, he visited the emergency department at 5:30 a.m.</a:t>
            </a:r>
          </a:p>
          <a:p>
            <a:r>
              <a:rPr lang="en-US" altLang="ja-JP" sz="2300" dirty="0">
                <a:ea typeface="Meiryo" panose="020B0604030504040204" pitchFamily="34" charset="-128"/>
              </a:rPr>
              <a:t>His consciousness was clear, but he appeared restless. His body temperature was 36.4℃. Pulse rate was 84/min. Blood pressure was 136/80 mmHg. Conjunctival hyperemia and tearing of the left eye were observed. There were no meningeal signs. MRI and MRA of the head showed no abnormalities.</a:t>
            </a:r>
          </a:p>
          <a:p>
            <a:endParaRPr lang="en-US" altLang="ja-JP" sz="2300" dirty="0">
              <a:ea typeface="Meiryo" panose="020B0604030504040204" pitchFamily="34" charset="-128"/>
            </a:endParaRPr>
          </a:p>
          <a:p>
            <a:r>
              <a:rPr lang="en-US" altLang="ja-JP" sz="2300" dirty="0">
                <a:ea typeface="Meiryo" panose="020B0604030504040204" pitchFamily="34" charset="-128"/>
              </a:rPr>
              <a:t>What is the most likely diagnosis?</a:t>
            </a:r>
          </a:p>
          <a:p>
            <a:r>
              <a:rPr lang="en-US" altLang="ja-JP" sz="2300" dirty="0">
                <a:ea typeface="Meiryo" panose="020B0604030504040204" pitchFamily="34" charset="-128"/>
              </a:rPr>
              <a:t>a) migraine</a:t>
            </a:r>
          </a:p>
          <a:p>
            <a:r>
              <a:rPr lang="en-US" altLang="ja-JP" sz="2300" dirty="0">
                <a:ea typeface="Meiryo" panose="020B0604030504040204" pitchFamily="34" charset="-128"/>
              </a:rPr>
              <a:t>b) meningitis</a:t>
            </a:r>
          </a:p>
          <a:p>
            <a:r>
              <a:rPr lang="en-US" altLang="ja-JP" sz="2300" dirty="0">
                <a:ea typeface="Meiryo" panose="020B0604030504040204" pitchFamily="34" charset="-128"/>
              </a:rPr>
              <a:t>c) brain tumor</a:t>
            </a:r>
          </a:p>
          <a:p>
            <a:r>
              <a:rPr lang="en-US" altLang="ja-JP" sz="2300" dirty="0">
                <a:ea typeface="Meiryo" panose="020B0604030504040204" pitchFamily="34" charset="-128"/>
              </a:rPr>
              <a:t>d) cluster headache</a:t>
            </a:r>
          </a:p>
          <a:p>
            <a:r>
              <a:rPr lang="en-US" altLang="ja-JP" sz="2300" dirty="0">
                <a:ea typeface="Meiryo" panose="020B0604030504040204" pitchFamily="34" charset="-128"/>
              </a:rPr>
              <a:t>e) subarachnoid hemorrhage</a:t>
            </a:r>
          </a:p>
        </p:txBody>
      </p:sp>
      <p:sp>
        <p:nvSpPr>
          <p:cNvPr id="3" name="正方形/長方形 7">
            <a:extLst>
              <a:ext uri="{FF2B5EF4-FFF2-40B4-BE49-F238E27FC236}">
                <a16:creationId xmlns:a16="http://schemas.microsoft.com/office/drawing/2014/main" id="{7C6CF50B-35D5-1A34-C21E-8BB9F51B414A}"/>
              </a:ext>
            </a:extLst>
          </p:cNvPr>
          <p:cNvSpPr/>
          <p:nvPr/>
        </p:nvSpPr>
        <p:spPr>
          <a:xfrm>
            <a:off x="7092280" y="6225599"/>
            <a:ext cx="1835759"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d</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278936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3062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116</a:t>
            </a:r>
            <a:r>
              <a:rPr lang="ja-JP" altLang="en-US" sz="2800" b="1" dirty="0">
                <a:latin typeface="+mj-ea"/>
                <a:ea typeface="+mj-ea"/>
              </a:rPr>
              <a:t>回の問題</a:t>
            </a:r>
            <a:r>
              <a:rPr lang="en-US" altLang="ja-JP" sz="2800" b="1" dirty="0">
                <a:latin typeface="+mj-ea"/>
                <a:ea typeface="+mj-ea"/>
              </a:rPr>
              <a:t>: A</a:t>
            </a:r>
            <a:r>
              <a:rPr lang="ja-JP" altLang="en-US" sz="2800" b="1" dirty="0">
                <a:latin typeface="+mj-ea"/>
                <a:ea typeface="+mj-ea"/>
              </a:rPr>
              <a:t>問題</a:t>
            </a:r>
            <a:r>
              <a:rPr lang="en-US" altLang="ja-JP" sz="2800" b="1" dirty="0">
                <a:latin typeface="+mj-ea"/>
                <a:ea typeface="+mj-ea"/>
              </a:rPr>
              <a:t> 61</a:t>
            </a:r>
            <a:r>
              <a:rPr lang="en-US" altLang="ja-JP" sz="2800" b="1" dirty="0">
                <a:latin typeface="+mj-ea"/>
              </a:rPr>
              <a:t> (2022)</a:t>
            </a:r>
            <a:r>
              <a:rPr lang="en-US" altLang="ja-JP" sz="2800" b="1" dirty="0">
                <a:latin typeface="+mj-ea"/>
                <a:ea typeface="+mj-ea"/>
              </a:rPr>
              <a:t> </a:t>
            </a: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980728"/>
            <a:ext cx="8363102" cy="5632311"/>
          </a:xfrm>
          <a:prstGeom prst="rect">
            <a:avLst/>
          </a:prstGeom>
        </p:spPr>
        <p:txBody>
          <a:bodyPr wrap="square">
            <a:spAutoFit/>
          </a:bodyPr>
          <a:lstStyle/>
          <a:p>
            <a:r>
              <a:rPr lang="en-US" altLang="ja-JP" sz="2400" dirty="0">
                <a:ea typeface="Meiryo" panose="020B0604030504040204" pitchFamily="34" charset="-128"/>
              </a:rPr>
              <a:t>A 64-year-old man was brought to the emergency department because of left hemiplegia with impaired consciousness. On physical examination, consciousness level was GCS E4V4M6, blood pressure 164/84 mmHg, pulse rate 96/min and irregular. Neurological examination was unremarkable except for left hemiplegia. No carotid bruit was heard on either side. Brain MRI is shown in the figure.</a:t>
            </a:r>
          </a:p>
          <a:p>
            <a:endParaRPr lang="en-US" altLang="ja-JP" sz="2400" dirty="0">
              <a:ea typeface="Meiryo" panose="020B0604030504040204" pitchFamily="34" charset="-128"/>
            </a:endParaRPr>
          </a:p>
          <a:p>
            <a:r>
              <a:rPr lang="en-US" altLang="ja-JP" sz="2400" dirty="0">
                <a:ea typeface="Meiryo" panose="020B0604030504040204" pitchFamily="34" charset="-128"/>
              </a:rPr>
              <a:t>Which of the following is the most </a:t>
            </a:r>
          </a:p>
          <a:p>
            <a:r>
              <a:rPr lang="en-US" altLang="ja-JP" sz="2400" dirty="0">
                <a:ea typeface="Meiryo" panose="020B0604030504040204" pitchFamily="34" charset="-128"/>
              </a:rPr>
              <a:t>likely ECG diagnosis?</a:t>
            </a:r>
          </a:p>
          <a:p>
            <a:endParaRPr lang="en-US" altLang="ja-JP" sz="2400" dirty="0">
              <a:ea typeface="Meiryo" panose="020B0604030504040204" pitchFamily="34" charset="-128"/>
            </a:endParaRPr>
          </a:p>
          <a:p>
            <a:r>
              <a:rPr lang="en-US" altLang="ja-JP" sz="2400" dirty="0">
                <a:ea typeface="Meiryo" panose="020B0604030504040204" pitchFamily="34" charset="-128"/>
              </a:rPr>
              <a:t>a) Atrial fibrillation</a:t>
            </a:r>
          </a:p>
          <a:p>
            <a:r>
              <a:rPr lang="en-US" altLang="ja-JP" sz="2400" dirty="0">
                <a:ea typeface="Meiryo" panose="020B0604030504040204" pitchFamily="34" charset="-128"/>
              </a:rPr>
              <a:t>b) Supraventricular tachycardia</a:t>
            </a:r>
          </a:p>
          <a:p>
            <a:r>
              <a:rPr lang="en-US" altLang="ja-JP" sz="2400" dirty="0">
                <a:ea typeface="Meiryo" panose="020B0604030504040204" pitchFamily="34" charset="-128"/>
              </a:rPr>
              <a:t>c) Third-degree atrioventricular block</a:t>
            </a:r>
          </a:p>
          <a:p>
            <a:r>
              <a:rPr lang="en-US" altLang="ja-JP" sz="2400" dirty="0">
                <a:ea typeface="Meiryo" panose="020B0604030504040204" pitchFamily="34" charset="-128"/>
              </a:rPr>
              <a:t>d) Ventricular fibrillation</a:t>
            </a:r>
          </a:p>
          <a:p>
            <a:r>
              <a:rPr lang="en-US" altLang="ja-JP" sz="2400" dirty="0">
                <a:ea typeface="Meiryo" panose="020B0604030504040204" pitchFamily="34" charset="-128"/>
              </a:rPr>
              <a:t>e) Ventricular tachycardia</a:t>
            </a:r>
          </a:p>
        </p:txBody>
      </p:sp>
      <p:pic>
        <p:nvPicPr>
          <p:cNvPr id="6" name="図 5">
            <a:extLst>
              <a:ext uri="{FF2B5EF4-FFF2-40B4-BE49-F238E27FC236}">
                <a16:creationId xmlns:a16="http://schemas.microsoft.com/office/drawing/2014/main" id="{6C0F44B8-82C1-8042-8552-37BB75E4EE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557" y="3273271"/>
            <a:ext cx="2591593" cy="2952328"/>
          </a:xfrm>
          <a:prstGeom prst="rect">
            <a:avLst/>
          </a:prstGeom>
        </p:spPr>
      </p:pic>
      <p:sp>
        <p:nvSpPr>
          <p:cNvPr id="3" name="正方形/長方形 7">
            <a:extLst>
              <a:ext uri="{FF2B5EF4-FFF2-40B4-BE49-F238E27FC236}">
                <a16:creationId xmlns:a16="http://schemas.microsoft.com/office/drawing/2014/main" id="{2F3B50B1-EEAE-C9C6-D019-FD70FF451F28}"/>
              </a:ext>
            </a:extLst>
          </p:cNvPr>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176223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3174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116</a:t>
            </a:r>
            <a:r>
              <a:rPr lang="ja-JP" altLang="en-US" sz="2800" b="1" dirty="0">
                <a:latin typeface="+mj-ea"/>
                <a:ea typeface="+mj-ea"/>
              </a:rPr>
              <a:t>回の問題</a:t>
            </a:r>
            <a:r>
              <a:rPr lang="en-US" altLang="ja-JP" sz="2800" b="1" dirty="0">
                <a:latin typeface="+mj-ea"/>
                <a:ea typeface="+mj-ea"/>
              </a:rPr>
              <a:t>: C</a:t>
            </a:r>
            <a:r>
              <a:rPr lang="ja-JP" altLang="en-US" sz="2800" b="1" dirty="0">
                <a:latin typeface="+mj-ea"/>
                <a:ea typeface="+mj-ea"/>
              </a:rPr>
              <a:t>問題</a:t>
            </a:r>
            <a:r>
              <a:rPr lang="en-US" altLang="ja-JP" sz="2800" b="1" dirty="0">
                <a:latin typeface="+mj-ea"/>
                <a:ea typeface="+mj-ea"/>
              </a:rPr>
              <a:t> 23</a:t>
            </a:r>
            <a:r>
              <a:rPr lang="en-US" altLang="ja-JP" sz="2800" b="1" dirty="0">
                <a:latin typeface="+mj-ea"/>
              </a:rPr>
              <a:t> (2022)</a:t>
            </a:r>
            <a:r>
              <a:rPr lang="en-US" altLang="ja-JP" sz="2800" b="1" dirty="0">
                <a:latin typeface="+mj-ea"/>
                <a:ea typeface="+mj-ea"/>
              </a:rPr>
              <a:t> </a:t>
            </a: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c</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0" y="980728"/>
            <a:ext cx="8363103" cy="2677656"/>
          </a:xfrm>
          <a:prstGeom prst="rect">
            <a:avLst/>
          </a:prstGeom>
        </p:spPr>
        <p:txBody>
          <a:bodyPr wrap="square">
            <a:spAutoFit/>
          </a:bodyPr>
          <a:lstStyle/>
          <a:p>
            <a:r>
              <a:rPr lang="en-US" altLang="ja-JP" sz="2400" dirty="0">
                <a:ea typeface="Meiryo" panose="020B0604030504040204" pitchFamily="34" charset="-128"/>
              </a:rPr>
              <a:t>Which is the most likely personal information that can be used to identify an individual person?</a:t>
            </a:r>
          </a:p>
          <a:p>
            <a:r>
              <a:rPr lang="en-US" altLang="ja-JP" sz="2400" dirty="0">
                <a:ea typeface="Meiryo" panose="020B0604030504040204" pitchFamily="34" charset="-128"/>
              </a:rPr>
              <a:t>a) ABO blood type</a:t>
            </a:r>
          </a:p>
          <a:p>
            <a:r>
              <a:rPr lang="en-US" altLang="ja-JP" sz="2400" dirty="0">
                <a:ea typeface="Meiryo" panose="020B0604030504040204" pitchFamily="34" charset="-128"/>
              </a:rPr>
              <a:t>b) Annual income</a:t>
            </a:r>
          </a:p>
          <a:p>
            <a:r>
              <a:rPr lang="en-US" altLang="ja-JP" sz="2400" dirty="0">
                <a:ea typeface="Meiryo" panose="020B0604030504040204" pitchFamily="34" charset="-128"/>
              </a:rPr>
              <a:t>c) Date and place of birth</a:t>
            </a:r>
          </a:p>
          <a:p>
            <a:r>
              <a:rPr lang="en-US" altLang="ja-JP" sz="2400" dirty="0">
                <a:ea typeface="Meiryo" panose="020B0604030504040204" pitchFamily="34" charset="-128"/>
              </a:rPr>
              <a:t>d) Occupation</a:t>
            </a:r>
          </a:p>
          <a:p>
            <a:r>
              <a:rPr lang="en-US" altLang="ja-JP" sz="2400" dirty="0">
                <a:ea typeface="Meiryo" panose="020B0604030504040204" pitchFamily="34" charset="-128"/>
              </a:rPr>
              <a:t>e) Past medical history</a:t>
            </a:r>
          </a:p>
        </p:txBody>
      </p:sp>
    </p:spTree>
    <p:extLst>
      <p:ext uri="{BB962C8B-B14F-4D97-AF65-F5344CB8AC3E}">
        <p14:creationId xmlns:p14="http://schemas.microsoft.com/office/powerpoint/2010/main" val="29895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2822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116</a:t>
            </a:r>
            <a:r>
              <a:rPr lang="ja-JP" altLang="en-US" sz="2800" b="1" dirty="0">
                <a:latin typeface="+mj-ea"/>
                <a:ea typeface="+mj-ea"/>
              </a:rPr>
              <a:t>回の問題</a:t>
            </a:r>
            <a:r>
              <a:rPr lang="en-US" altLang="ja-JP" sz="2800" b="1" dirty="0">
                <a:latin typeface="+mj-ea"/>
                <a:ea typeface="+mj-ea"/>
              </a:rPr>
              <a:t>: E</a:t>
            </a:r>
            <a:r>
              <a:rPr lang="ja-JP" altLang="en-US" sz="2800" b="1" dirty="0">
                <a:latin typeface="+mj-ea"/>
                <a:ea typeface="+mj-ea"/>
              </a:rPr>
              <a:t>問題</a:t>
            </a:r>
            <a:r>
              <a:rPr lang="en-US" altLang="ja-JP" sz="2800" b="1" dirty="0">
                <a:latin typeface="+mj-ea"/>
                <a:ea typeface="+mj-ea"/>
              </a:rPr>
              <a:t> 15</a:t>
            </a:r>
            <a:r>
              <a:rPr lang="en-US" altLang="ja-JP" sz="2800" b="1" dirty="0">
                <a:latin typeface="+mj-ea"/>
              </a:rPr>
              <a:t> (2022)</a:t>
            </a:r>
            <a:r>
              <a:rPr lang="en-US" altLang="ja-JP" sz="2800" b="1" dirty="0">
                <a:latin typeface="+mj-ea"/>
                <a:ea typeface="+mj-ea"/>
              </a:rPr>
              <a:t> </a:t>
            </a: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c</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0" y="980728"/>
            <a:ext cx="8363103" cy="1938992"/>
          </a:xfrm>
          <a:prstGeom prst="rect">
            <a:avLst/>
          </a:prstGeom>
        </p:spPr>
        <p:txBody>
          <a:bodyPr wrap="square">
            <a:spAutoFit/>
          </a:bodyPr>
          <a:lstStyle/>
          <a:p>
            <a:r>
              <a:rPr lang="ja-JP" altLang="en-US" sz="2400" dirty="0"/>
              <a:t>疾患と聴診所見の組み合わせで正しいのはどれか。</a:t>
            </a:r>
            <a:endParaRPr lang="en-US" altLang="ja-JP" sz="2400" dirty="0"/>
          </a:p>
          <a:p>
            <a:r>
              <a:rPr lang="en-US" altLang="ja-JP" sz="2400" dirty="0">
                <a:ea typeface="Meiryo" panose="020B0604030504040204" pitchFamily="34" charset="-128"/>
              </a:rPr>
              <a:t>a) COPD - stridor</a:t>
            </a:r>
          </a:p>
          <a:p>
            <a:r>
              <a:rPr lang="en-US" altLang="ja-JP" sz="2400" dirty="0">
                <a:ea typeface="Meiryo" panose="020B0604030504040204" pitchFamily="34" charset="-128"/>
              </a:rPr>
              <a:t>b) </a:t>
            </a:r>
            <a:r>
              <a:rPr lang="ja-JP" altLang="en-US" sz="2400" dirty="0"/>
              <a:t>胸膜炎 </a:t>
            </a:r>
            <a:r>
              <a:rPr lang="en-US" altLang="ja-JP" sz="2400" dirty="0">
                <a:ea typeface="Meiryo" panose="020B0604030504040204" pitchFamily="34" charset="-128"/>
              </a:rPr>
              <a:t>- rhonchi</a:t>
            </a:r>
          </a:p>
          <a:p>
            <a:r>
              <a:rPr lang="en-US" altLang="ja-JP" sz="2400" dirty="0">
                <a:ea typeface="Meiryo" panose="020B0604030504040204" pitchFamily="34" charset="-128"/>
              </a:rPr>
              <a:t>c</a:t>
            </a:r>
            <a:r>
              <a:rPr lang="en-US" altLang="ja-JP" sz="2400" dirty="0"/>
              <a:t>) </a:t>
            </a:r>
            <a:r>
              <a:rPr lang="ja-JP" altLang="en-US" sz="2400" dirty="0"/>
              <a:t>石綿肺 </a:t>
            </a:r>
            <a:r>
              <a:rPr lang="en-US" altLang="ja-JP" sz="2400" dirty="0"/>
              <a:t>- </a:t>
            </a:r>
            <a:r>
              <a:rPr lang="en-US" altLang="ja-JP" sz="2400" dirty="0">
                <a:ea typeface="Meiryo" panose="020B0604030504040204" pitchFamily="34" charset="-128"/>
              </a:rPr>
              <a:t>fine crackles</a:t>
            </a:r>
          </a:p>
          <a:p>
            <a:r>
              <a:rPr lang="en-US" altLang="ja-JP" sz="2400" dirty="0">
                <a:ea typeface="Meiryo" panose="020B0604030504040204" pitchFamily="34" charset="-128"/>
              </a:rPr>
              <a:t>d) </a:t>
            </a:r>
            <a:r>
              <a:rPr lang="ja-JP" altLang="en-US" sz="2400" dirty="0"/>
              <a:t>肺水腫 </a:t>
            </a:r>
            <a:r>
              <a:rPr lang="en-US" altLang="ja-JP" sz="2400" dirty="0">
                <a:ea typeface="Meiryo" panose="020B0604030504040204" pitchFamily="34" charset="-128"/>
              </a:rPr>
              <a:t>- Hamman’s crunch</a:t>
            </a:r>
          </a:p>
        </p:txBody>
      </p:sp>
    </p:spTree>
    <p:extLst>
      <p:ext uri="{BB962C8B-B14F-4D97-AF65-F5344CB8AC3E}">
        <p14:creationId xmlns:p14="http://schemas.microsoft.com/office/powerpoint/2010/main" val="15034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DBBF-2E95-AABA-D32B-654E7D257BC7}"/>
              </a:ext>
            </a:extLst>
          </p:cNvPr>
          <p:cNvSpPr>
            <a:spLocks noGrp="1"/>
          </p:cNvSpPr>
          <p:nvPr>
            <p:ph type="title"/>
          </p:nvPr>
        </p:nvSpPr>
        <p:spPr>
          <a:xfrm>
            <a:off x="501724" y="365127"/>
            <a:ext cx="7886700" cy="543594"/>
          </a:xfrm>
        </p:spPr>
        <p:txBody>
          <a:bodyPr/>
          <a:lstStyle/>
          <a:p>
            <a:r>
              <a:rPr lang="en-CA" altLang="ja-JP" b="1" cap="small" dirty="0"/>
              <a:t>Source Information</a:t>
            </a:r>
            <a:endParaRPr kumimoji="1" lang="ja-JP" altLang="en-US" cap="small" dirty="0"/>
          </a:p>
        </p:txBody>
      </p:sp>
      <p:sp>
        <p:nvSpPr>
          <p:cNvPr id="3" name="Content Placeholder 2">
            <a:extLst>
              <a:ext uri="{FF2B5EF4-FFF2-40B4-BE49-F238E27FC236}">
                <a16:creationId xmlns:a16="http://schemas.microsoft.com/office/drawing/2014/main" id="{CB6776F3-522D-6364-5B51-A469BE755394}"/>
              </a:ext>
            </a:extLst>
          </p:cNvPr>
          <p:cNvSpPr>
            <a:spLocks noGrp="1"/>
          </p:cNvSpPr>
          <p:nvPr>
            <p:ph idx="1"/>
          </p:nvPr>
        </p:nvSpPr>
        <p:spPr>
          <a:xfrm>
            <a:off x="562146" y="1124745"/>
            <a:ext cx="7886700" cy="3024336"/>
          </a:xfrm>
        </p:spPr>
        <p:txBody>
          <a:bodyPr>
            <a:normAutofit/>
          </a:bodyPr>
          <a:lstStyle/>
          <a:p>
            <a:pPr marL="182563" indent="-182563" defTabSz="357188">
              <a:buNone/>
            </a:pPr>
            <a:r>
              <a:rPr lang="en-CA" altLang="ja-JP" sz="2400" dirty="0"/>
              <a:t>This presentation resource is provided by the 				</a:t>
            </a:r>
            <a:r>
              <a:rPr lang="en-CA" altLang="ja-JP" sz="2400" cap="small" dirty="0"/>
              <a:t>	</a:t>
            </a:r>
            <a:r>
              <a:rPr lang="en-CA" altLang="ja-JP" sz="2400" b="1" cap="small" dirty="0"/>
              <a:t>Japan Society of Medical English Education</a:t>
            </a:r>
            <a:r>
              <a:rPr lang="en-CA" altLang="ja-JP" sz="2400" b="1" dirty="0"/>
              <a:t>		</a:t>
            </a:r>
            <a:r>
              <a:rPr lang="en-CA" altLang="ja-JP" sz="2400" dirty="0"/>
              <a:t>	(JASMEE / </a:t>
            </a:r>
            <a:r>
              <a:rPr lang="ja-JP" altLang="en-US" sz="2000" dirty="0"/>
              <a:t>日本医学英語教育学会</a:t>
            </a:r>
            <a:r>
              <a:rPr lang="en-US" altLang="ja-JP" sz="2400" dirty="0"/>
              <a:t>) through </a:t>
            </a:r>
            <a:r>
              <a:rPr lang="en-CA" altLang="ja-JP" sz="2400" dirty="0"/>
              <a:t>JASMEE’s 	Official EMP Blog: </a:t>
            </a:r>
            <a:r>
              <a:rPr lang="en-CA" altLang="ja-JP" sz="2400" i="1" dirty="0">
                <a:hlinkClick r:id="rId3"/>
              </a:rPr>
              <a:t>https://jasmee.jp/category/emp-blog/</a:t>
            </a:r>
            <a:endParaRPr lang="en-CA" altLang="ja-JP" sz="2400" i="1" dirty="0"/>
          </a:p>
          <a:p>
            <a:pPr marL="0" indent="0">
              <a:buNone/>
            </a:pPr>
            <a:endParaRPr lang="en-CA" altLang="ja-JP" sz="300" b="1" i="1" cap="small" dirty="0"/>
          </a:p>
          <a:p>
            <a:pPr marL="0" indent="0">
              <a:buNone/>
            </a:pPr>
            <a:r>
              <a:rPr lang="en-CA" altLang="ja-JP" sz="2000" b="1" dirty="0"/>
              <a:t>Original Creator:</a:t>
            </a:r>
            <a:r>
              <a:rPr lang="en-CA" altLang="ja-JP" sz="2000" dirty="0"/>
              <a:t> Prof. J. Iwata (Faculty of Medicine, Shimane University).</a:t>
            </a:r>
          </a:p>
          <a:p>
            <a:pPr lvl="1"/>
            <a:r>
              <a:rPr lang="en-CA" altLang="ja-JP" sz="2000" i="1" dirty="0"/>
              <a:t>Compiled from publicly available sources such as </a:t>
            </a:r>
            <a:r>
              <a:rPr lang="en-CA" altLang="ja-JP" sz="2000" i="1" dirty="0">
                <a:hlinkClick r:id="rId4"/>
              </a:rPr>
              <a:t>https://bbs.icrip.jp</a:t>
            </a:r>
            <a:r>
              <a:rPr lang="en-CA" altLang="ja-JP" sz="2000" i="1" dirty="0"/>
              <a:t> and others</a:t>
            </a:r>
          </a:p>
          <a:p>
            <a:pPr lvl="1"/>
            <a:r>
              <a:rPr lang="en-CA" altLang="ja-JP" sz="2000" i="1" dirty="0"/>
              <a:t>2025 Update: Dr. E. H. Jego (Nihon University School of Medicine)</a:t>
            </a:r>
            <a:endParaRPr kumimoji="1" lang="ja-JP" altLang="en-US" sz="2000" i="1" dirty="0"/>
          </a:p>
        </p:txBody>
      </p:sp>
    </p:spTree>
    <p:extLst>
      <p:ext uri="{BB962C8B-B14F-4D97-AF65-F5344CB8AC3E}">
        <p14:creationId xmlns:p14="http://schemas.microsoft.com/office/powerpoint/2010/main" val="162282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2822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116</a:t>
            </a:r>
            <a:r>
              <a:rPr lang="ja-JP" altLang="en-US" sz="2800" b="1" dirty="0">
                <a:latin typeface="+mj-ea"/>
                <a:ea typeface="+mj-ea"/>
              </a:rPr>
              <a:t>回の問題</a:t>
            </a:r>
            <a:r>
              <a:rPr lang="en-US" altLang="ja-JP" sz="2800" b="1" dirty="0">
                <a:latin typeface="+mj-ea"/>
                <a:ea typeface="+mj-ea"/>
              </a:rPr>
              <a:t>: E</a:t>
            </a:r>
            <a:r>
              <a:rPr lang="ja-JP" altLang="en-US" sz="2800" b="1" dirty="0">
                <a:latin typeface="+mj-ea"/>
                <a:ea typeface="+mj-ea"/>
              </a:rPr>
              <a:t>問題</a:t>
            </a:r>
            <a:r>
              <a:rPr lang="en-US" altLang="ja-JP" sz="2800" b="1" dirty="0">
                <a:latin typeface="+mj-ea"/>
                <a:ea typeface="+mj-ea"/>
              </a:rPr>
              <a:t> 38</a:t>
            </a:r>
            <a:r>
              <a:rPr lang="en-US" altLang="ja-JP" sz="2800" b="1" dirty="0">
                <a:latin typeface="+mj-ea"/>
              </a:rPr>
              <a:t> (2022)</a:t>
            </a:r>
            <a:r>
              <a:rPr lang="en-US" altLang="ja-JP" sz="2800" b="1" dirty="0">
                <a:latin typeface="+mj-ea"/>
                <a:ea typeface="+mj-ea"/>
              </a:rPr>
              <a:t> </a:t>
            </a: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0" y="980728"/>
            <a:ext cx="8363104" cy="2862322"/>
          </a:xfrm>
          <a:prstGeom prst="rect">
            <a:avLst/>
          </a:prstGeom>
        </p:spPr>
        <p:txBody>
          <a:bodyPr wrap="square">
            <a:spAutoFit/>
          </a:bodyPr>
          <a:lstStyle/>
          <a:p>
            <a:r>
              <a:rPr lang="en" altLang="ja-JP" dirty="0">
                <a:ea typeface="Meiryo" panose="020B0604030504040204" pitchFamily="34" charset="-128"/>
              </a:rPr>
              <a:t>A 21-year-old previously healthy man presented to the emergency room with chest pain, which was worse on breathing lasting for two days.</a:t>
            </a:r>
          </a:p>
          <a:p>
            <a:r>
              <a:rPr lang="en" altLang="ja-JP" dirty="0">
                <a:ea typeface="Meiryo" panose="020B0604030504040204" pitchFamily="34" charset="-128"/>
              </a:rPr>
              <a:t>Lung and heart examinations were unremarkable. Chest X-ray and ECG are shown in the figure.</a:t>
            </a:r>
          </a:p>
          <a:p>
            <a:r>
              <a:rPr lang="en" altLang="ja-JP" dirty="0">
                <a:ea typeface="Meiryo" panose="020B0604030504040204" pitchFamily="34" charset="-128"/>
              </a:rPr>
              <a:t>What is the most likely diagnosis?</a:t>
            </a:r>
          </a:p>
          <a:p>
            <a:r>
              <a:rPr lang="en" altLang="ja-JP" dirty="0">
                <a:ea typeface="Meiryo" panose="020B0604030504040204" pitchFamily="34" charset="-128"/>
              </a:rPr>
              <a:t>a) Herpes zoster</a:t>
            </a:r>
          </a:p>
          <a:p>
            <a:r>
              <a:rPr lang="en" altLang="ja-JP" dirty="0">
                <a:ea typeface="Meiryo" panose="020B0604030504040204" pitchFamily="34" charset="-128"/>
              </a:rPr>
              <a:t>b) Myocardial infarction</a:t>
            </a:r>
          </a:p>
          <a:p>
            <a:r>
              <a:rPr lang="en" altLang="ja-JP" dirty="0">
                <a:ea typeface="Meiryo" panose="020B0604030504040204" pitchFamily="34" charset="-128"/>
              </a:rPr>
              <a:t>c) Pericarditis</a:t>
            </a:r>
          </a:p>
          <a:p>
            <a:r>
              <a:rPr lang="en" altLang="ja-JP" dirty="0">
                <a:ea typeface="Meiryo" panose="020B0604030504040204" pitchFamily="34" charset="-128"/>
              </a:rPr>
              <a:t>d) Pneumothorax</a:t>
            </a:r>
          </a:p>
          <a:p>
            <a:r>
              <a:rPr lang="en" altLang="ja-JP" dirty="0">
                <a:ea typeface="Meiryo" panose="020B0604030504040204" pitchFamily="34" charset="-128"/>
              </a:rPr>
              <a:t>e) Pulmonary embolism</a:t>
            </a:r>
          </a:p>
        </p:txBody>
      </p:sp>
      <p:pic>
        <p:nvPicPr>
          <p:cNvPr id="6" name="図 5">
            <a:extLst>
              <a:ext uri="{FF2B5EF4-FFF2-40B4-BE49-F238E27FC236}">
                <a16:creationId xmlns:a16="http://schemas.microsoft.com/office/drawing/2014/main" id="{40479F23-C300-984A-A9FD-739B495716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9629" y="2122618"/>
            <a:ext cx="3340522" cy="4114694"/>
          </a:xfrm>
          <a:prstGeom prst="rect">
            <a:avLst/>
          </a:prstGeom>
        </p:spPr>
      </p:pic>
      <p:pic>
        <p:nvPicPr>
          <p:cNvPr id="9" name="コンテンツ プレースホルダー 6">
            <a:extLst>
              <a:ext uri="{FF2B5EF4-FFF2-40B4-BE49-F238E27FC236}">
                <a16:creationId xmlns:a16="http://schemas.microsoft.com/office/drawing/2014/main" id="{219D8EF8-209C-B84B-868B-37909EC9BD35}"/>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3839" y="3843050"/>
            <a:ext cx="3816424" cy="3002975"/>
          </a:xfrm>
        </p:spPr>
      </p:pic>
      <p:sp>
        <p:nvSpPr>
          <p:cNvPr id="3" name="正方形/長方形 7">
            <a:extLst>
              <a:ext uri="{FF2B5EF4-FFF2-40B4-BE49-F238E27FC236}">
                <a16:creationId xmlns:a16="http://schemas.microsoft.com/office/drawing/2014/main" id="{7FD4E39D-2BD9-845E-793E-875BC93844FE}"/>
              </a:ext>
            </a:extLst>
          </p:cNvPr>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c</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328283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2758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116</a:t>
            </a:r>
            <a:r>
              <a:rPr lang="ja-JP" altLang="en-US" sz="2800" b="1" dirty="0">
                <a:latin typeface="+mj-ea"/>
                <a:ea typeface="+mj-ea"/>
              </a:rPr>
              <a:t>回の問題</a:t>
            </a:r>
            <a:r>
              <a:rPr lang="en-US" altLang="ja-JP" sz="2800" b="1" dirty="0">
                <a:latin typeface="+mj-ea"/>
                <a:ea typeface="+mj-ea"/>
              </a:rPr>
              <a:t>: F</a:t>
            </a:r>
            <a:r>
              <a:rPr lang="ja-JP" altLang="en-US" sz="2800" b="1" dirty="0">
                <a:latin typeface="+mj-ea"/>
                <a:ea typeface="+mj-ea"/>
              </a:rPr>
              <a:t>問題</a:t>
            </a:r>
            <a:r>
              <a:rPr lang="en-US" altLang="ja-JP" sz="2800" b="1" dirty="0">
                <a:latin typeface="+mj-ea"/>
                <a:ea typeface="+mj-ea"/>
              </a:rPr>
              <a:t> 11</a:t>
            </a:r>
            <a:r>
              <a:rPr lang="en-US" altLang="ja-JP" sz="2800" b="1" dirty="0">
                <a:latin typeface="+mj-ea"/>
              </a:rPr>
              <a:t> (2022)</a:t>
            </a:r>
            <a:r>
              <a:rPr lang="en-US" altLang="ja-JP" sz="2800" b="1" dirty="0">
                <a:latin typeface="+mj-ea"/>
                <a:ea typeface="+mj-ea"/>
              </a:rPr>
              <a:t> </a:t>
            </a: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981075"/>
            <a:ext cx="8363103" cy="3046988"/>
          </a:xfrm>
          <a:prstGeom prst="rect">
            <a:avLst/>
          </a:prstGeom>
        </p:spPr>
        <p:txBody>
          <a:bodyPr wrap="square">
            <a:spAutoFit/>
          </a:bodyPr>
          <a:lstStyle/>
          <a:p>
            <a:r>
              <a:rPr lang="ja-JP" altLang="en-US" sz="2400" dirty="0">
                <a:latin typeface="+mn-ea"/>
              </a:rPr>
              <a:t>すべての人が、適切な保健医療サービスを必要時に支払い可能な費用で受けることができる状態を目指す、国際保健分野の取り組みの英語名称はどれか。</a:t>
            </a:r>
            <a:endParaRPr lang="en-US" altLang="ja-JP" sz="2400" dirty="0">
              <a:latin typeface="+mn-ea"/>
            </a:endParaRPr>
          </a:p>
          <a:p>
            <a:r>
              <a:rPr lang="en" altLang="ja-JP" sz="2400" dirty="0">
                <a:ea typeface="Meiryo" panose="020B0604030504040204" pitchFamily="34" charset="-128"/>
              </a:rPr>
              <a:t>a) Universal Health Coverage (UHC)</a:t>
            </a:r>
          </a:p>
          <a:p>
            <a:r>
              <a:rPr lang="en" altLang="ja-JP" sz="2400" dirty="0">
                <a:ea typeface="Meiryo" panose="020B0604030504040204" pitchFamily="34" charset="-128"/>
              </a:rPr>
              <a:t>b) Sustainable Development Goals (SDGs)</a:t>
            </a:r>
          </a:p>
          <a:p>
            <a:r>
              <a:rPr lang="en" altLang="ja-JP" sz="2400" dirty="0">
                <a:ea typeface="Meiryo" panose="020B0604030504040204" pitchFamily="34" charset="-128"/>
              </a:rPr>
              <a:t>c) Official Development Assistance (ODA)</a:t>
            </a:r>
          </a:p>
          <a:p>
            <a:r>
              <a:rPr lang="en" altLang="ja-JP" sz="2400" dirty="0">
                <a:ea typeface="Meiryo" panose="020B0604030504040204" pitchFamily="34" charset="-128"/>
              </a:rPr>
              <a:t>d) International Health Regulations (IHR)</a:t>
            </a:r>
          </a:p>
          <a:p>
            <a:r>
              <a:rPr lang="en" altLang="ja-JP" sz="2400" dirty="0">
                <a:ea typeface="Meiryo" panose="020B0604030504040204" pitchFamily="34" charset="-128"/>
              </a:rPr>
              <a:t>e) International Classification of Disease (ICD)</a:t>
            </a:r>
          </a:p>
        </p:txBody>
      </p:sp>
    </p:spTree>
    <p:extLst>
      <p:ext uri="{BB962C8B-B14F-4D97-AF65-F5344CB8AC3E}">
        <p14:creationId xmlns:p14="http://schemas.microsoft.com/office/powerpoint/2010/main" val="310387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1251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115</a:t>
            </a:r>
            <a:r>
              <a:rPr lang="ja-JP" altLang="en-US" sz="2800" b="1" dirty="0">
                <a:latin typeface="+mj-ea"/>
                <a:ea typeface="+mj-ea"/>
              </a:rPr>
              <a:t>回の問題</a:t>
            </a:r>
            <a:r>
              <a:rPr lang="en-US" altLang="ja-JP" sz="2800" b="1" dirty="0">
                <a:latin typeface="+mj-ea"/>
                <a:ea typeface="+mj-ea"/>
              </a:rPr>
              <a:t>: A</a:t>
            </a:r>
            <a:r>
              <a:rPr lang="ja-JP" altLang="en-US" sz="2800" b="1" dirty="0">
                <a:latin typeface="+mj-ea"/>
                <a:ea typeface="+mj-ea"/>
              </a:rPr>
              <a:t>問題</a:t>
            </a:r>
            <a:r>
              <a:rPr lang="en-US" altLang="ja-JP" sz="2800" b="1" dirty="0">
                <a:latin typeface="+mj-ea"/>
                <a:ea typeface="+mj-ea"/>
              </a:rPr>
              <a:t> 6</a:t>
            </a:r>
            <a:r>
              <a:rPr lang="en-US" altLang="ja-JP" sz="2800" b="1" dirty="0">
                <a:latin typeface="+mj-ea"/>
              </a:rPr>
              <a:t> (2021)</a:t>
            </a:r>
            <a:r>
              <a:rPr lang="en-US" altLang="ja-JP" sz="2800" b="1" dirty="0">
                <a:latin typeface="+mj-ea"/>
                <a:ea typeface="+mj-ea"/>
              </a:rPr>
              <a:t> </a:t>
            </a:r>
          </a:p>
        </p:txBody>
      </p:sp>
      <p:sp>
        <p:nvSpPr>
          <p:cNvPr id="8" name="正方形/長方形 7"/>
          <p:cNvSpPr/>
          <p:nvPr/>
        </p:nvSpPr>
        <p:spPr>
          <a:xfrm>
            <a:off x="7092280" y="6225599"/>
            <a:ext cx="1835759"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e</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980728"/>
            <a:ext cx="8403178" cy="2677656"/>
          </a:xfrm>
          <a:prstGeom prst="rect">
            <a:avLst/>
          </a:prstGeom>
        </p:spPr>
        <p:txBody>
          <a:bodyPr wrap="square">
            <a:spAutoFit/>
          </a:bodyPr>
          <a:lstStyle/>
          <a:p>
            <a:r>
              <a:rPr lang="en-US" altLang="ja-JP" sz="2400" dirty="0">
                <a:ea typeface="Meiryo" panose="020B0604030504040204" pitchFamily="34" charset="-128"/>
              </a:rPr>
              <a:t>Which is the </a:t>
            </a:r>
            <a:r>
              <a:rPr lang="en-US" altLang="ja-JP" sz="2400" b="1" dirty="0">
                <a:ea typeface="Meiryo" panose="020B0604030504040204" pitchFamily="34" charset="-128"/>
              </a:rPr>
              <a:t>incorrect</a:t>
            </a:r>
            <a:r>
              <a:rPr lang="en-US" altLang="ja-JP" sz="2400" dirty="0">
                <a:ea typeface="Meiryo" panose="020B0604030504040204" pitchFamily="34" charset="-128"/>
              </a:rPr>
              <a:t> description about Zika virus infection?</a:t>
            </a:r>
          </a:p>
          <a:p>
            <a:r>
              <a:rPr lang="en-US" altLang="ja-JP" sz="2400" dirty="0">
                <a:ea typeface="Meiryo" panose="020B0604030504040204" pitchFamily="34" charset="-128"/>
              </a:rPr>
              <a:t>a) Mosquitoes transmit Zika virus.</a:t>
            </a:r>
          </a:p>
          <a:p>
            <a:r>
              <a:rPr lang="en-US" altLang="ja-JP" sz="2400" dirty="0">
                <a:ea typeface="Meiryo" panose="020B0604030504040204" pitchFamily="34" charset="-128"/>
              </a:rPr>
              <a:t>b) Incubation period is usually up to 14 days.</a:t>
            </a:r>
          </a:p>
          <a:p>
            <a:r>
              <a:rPr lang="en-US" altLang="ja-JP" sz="2400" dirty="0">
                <a:ea typeface="Meiryo" panose="020B0604030504040204" pitchFamily="34" charset="-128"/>
              </a:rPr>
              <a:t>c) Symptoms usually persist for up to 7 days.</a:t>
            </a:r>
          </a:p>
          <a:p>
            <a:r>
              <a:rPr lang="en-US" altLang="ja-JP" sz="2400" dirty="0">
                <a:ea typeface="Meiryo" panose="020B0604030504040204" pitchFamily="34" charset="-128"/>
              </a:rPr>
              <a:t>d) The infection during pregnancy can cause microcephaly of the new born.</a:t>
            </a:r>
          </a:p>
          <a:p>
            <a:r>
              <a:rPr lang="en-US" altLang="ja-JP" sz="2400" dirty="0">
                <a:ea typeface="Meiryo" panose="020B0604030504040204" pitchFamily="34" charset="-128"/>
              </a:rPr>
              <a:t>e) Acyclovir is used for treatment.</a:t>
            </a:r>
          </a:p>
        </p:txBody>
      </p:sp>
    </p:spTree>
    <p:extLst>
      <p:ext uri="{BB962C8B-B14F-4D97-AF65-F5344CB8AC3E}">
        <p14:creationId xmlns:p14="http://schemas.microsoft.com/office/powerpoint/2010/main" val="249775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1972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115</a:t>
            </a:r>
            <a:r>
              <a:rPr lang="ja-JP" altLang="en-US" sz="2800" b="1" dirty="0">
                <a:latin typeface="+mj-ea"/>
                <a:ea typeface="+mj-ea"/>
              </a:rPr>
              <a:t>回の問題</a:t>
            </a:r>
            <a:r>
              <a:rPr lang="en-US" altLang="ja-JP" sz="2800" b="1" dirty="0">
                <a:latin typeface="+mj-ea"/>
                <a:ea typeface="+mj-ea"/>
              </a:rPr>
              <a:t>: B</a:t>
            </a:r>
            <a:r>
              <a:rPr lang="ja-JP" altLang="en-US" sz="2800" b="1" dirty="0">
                <a:latin typeface="+mj-ea"/>
                <a:ea typeface="+mj-ea"/>
              </a:rPr>
              <a:t>問題</a:t>
            </a:r>
            <a:r>
              <a:rPr lang="en-US" altLang="ja-JP" sz="2800" b="1" dirty="0">
                <a:latin typeface="+mj-ea"/>
                <a:ea typeface="+mj-ea"/>
              </a:rPr>
              <a:t> 32 </a:t>
            </a:r>
            <a:r>
              <a:rPr lang="en-US" altLang="ja-JP" sz="2800" b="1" dirty="0">
                <a:latin typeface="+mj-ea"/>
              </a:rPr>
              <a:t>(2021)</a:t>
            </a:r>
            <a:endParaRPr lang="en-US" altLang="ja-JP" sz="2800" b="1" dirty="0">
              <a:latin typeface="+mj-ea"/>
              <a:ea typeface="+mj-ea"/>
            </a:endParaRPr>
          </a:p>
        </p:txBody>
      </p:sp>
      <p:sp>
        <p:nvSpPr>
          <p:cNvPr id="8" name="正方形/長方形 7"/>
          <p:cNvSpPr/>
          <p:nvPr/>
        </p:nvSpPr>
        <p:spPr>
          <a:xfrm>
            <a:off x="7092280" y="6225599"/>
            <a:ext cx="1814920"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b</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0" y="991756"/>
            <a:ext cx="8382339" cy="4524315"/>
          </a:xfrm>
          <a:prstGeom prst="rect">
            <a:avLst/>
          </a:prstGeom>
        </p:spPr>
        <p:txBody>
          <a:bodyPr wrap="square">
            <a:spAutoFit/>
          </a:bodyPr>
          <a:lstStyle/>
          <a:p>
            <a:r>
              <a:rPr lang="en-US" altLang="ja-JP" sz="2400" dirty="0">
                <a:ea typeface="Meiryo" panose="020B0604030504040204" pitchFamily="34" charset="-128"/>
              </a:rPr>
              <a:t>A 60-year-old man presented with sensory disturbance of</a:t>
            </a:r>
            <a:r>
              <a:rPr lang="en-US" altLang="ja-JP" sz="2400" dirty="0">
                <a:solidFill>
                  <a:srgbClr val="FF0000"/>
                </a:solidFill>
                <a:ea typeface="Meiryo" panose="020B0604030504040204" pitchFamily="34" charset="-128"/>
              </a:rPr>
              <a:t> </a:t>
            </a:r>
            <a:r>
              <a:rPr lang="en-US" altLang="ja-JP" sz="2400" dirty="0">
                <a:ea typeface="Meiryo" panose="020B0604030504040204" pitchFamily="34" charset="-128"/>
              </a:rPr>
              <a:t>his fingers and toes. He lived alone and drank alcohol every day. The amount of his alcohol intake was over 60g/day. He had muscle weakness and burning sensation of his extremities. Examinations showed nystagmus and heart failure.</a:t>
            </a:r>
          </a:p>
          <a:p>
            <a:endParaRPr lang="en-US" altLang="ja-JP" sz="2400" dirty="0">
              <a:ea typeface="Meiryo" panose="020B0604030504040204" pitchFamily="34" charset="-128"/>
            </a:endParaRPr>
          </a:p>
          <a:p>
            <a:r>
              <a:rPr lang="en-US" altLang="ja-JP" sz="2400" dirty="0">
                <a:ea typeface="Meiryo" panose="020B0604030504040204" pitchFamily="34" charset="-128"/>
              </a:rPr>
              <a:t>Which of the following vitamins is related to his symptoms?</a:t>
            </a:r>
          </a:p>
          <a:p>
            <a:r>
              <a:rPr lang="en-US" altLang="ja-JP" sz="2400" dirty="0">
                <a:ea typeface="Meiryo" panose="020B0604030504040204" pitchFamily="34" charset="-128"/>
              </a:rPr>
              <a:t>a) Vitamin A</a:t>
            </a:r>
          </a:p>
          <a:p>
            <a:r>
              <a:rPr lang="en-US" altLang="ja-JP" sz="2400" dirty="0">
                <a:ea typeface="Meiryo" panose="020B0604030504040204" pitchFamily="34" charset="-128"/>
              </a:rPr>
              <a:t>b) Vitamin B1</a:t>
            </a:r>
          </a:p>
          <a:p>
            <a:r>
              <a:rPr lang="en-US" altLang="ja-JP" sz="2400" dirty="0">
                <a:ea typeface="Meiryo" panose="020B0604030504040204" pitchFamily="34" charset="-128"/>
              </a:rPr>
              <a:t>c) Vitamin B6</a:t>
            </a:r>
          </a:p>
          <a:p>
            <a:r>
              <a:rPr lang="en-US" altLang="ja-JP" sz="2400" dirty="0">
                <a:ea typeface="Meiryo" panose="020B0604030504040204" pitchFamily="34" charset="-128"/>
              </a:rPr>
              <a:t>d) Vitamin C</a:t>
            </a:r>
          </a:p>
          <a:p>
            <a:r>
              <a:rPr lang="en-US" altLang="ja-JP" sz="2400" dirty="0">
                <a:ea typeface="Meiryo" panose="020B0604030504040204" pitchFamily="34" charset="-128"/>
              </a:rPr>
              <a:t>e) Vitamin D</a:t>
            </a:r>
            <a:endParaRPr lang="en" altLang="ja-JP" dirty="0">
              <a:ea typeface="Meiryo" panose="020B0604030504040204" pitchFamily="34" charset="-128"/>
            </a:endParaRPr>
          </a:p>
        </p:txBody>
      </p:sp>
    </p:spTree>
    <p:extLst>
      <p:ext uri="{BB962C8B-B14F-4D97-AF65-F5344CB8AC3E}">
        <p14:creationId xmlns:p14="http://schemas.microsoft.com/office/powerpoint/2010/main" val="319235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3174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115</a:t>
            </a:r>
            <a:r>
              <a:rPr lang="ja-JP" altLang="en-US" sz="2800" b="1" dirty="0">
                <a:latin typeface="+mj-ea"/>
                <a:ea typeface="+mj-ea"/>
              </a:rPr>
              <a:t>回の問題</a:t>
            </a:r>
            <a:r>
              <a:rPr lang="en-US" altLang="ja-JP" sz="2800" b="1" dirty="0">
                <a:latin typeface="+mj-ea"/>
                <a:ea typeface="+mj-ea"/>
              </a:rPr>
              <a:t>: C</a:t>
            </a:r>
            <a:r>
              <a:rPr lang="ja-JP" altLang="en-US" sz="2800" b="1" dirty="0">
                <a:latin typeface="+mj-ea"/>
                <a:ea typeface="+mj-ea"/>
              </a:rPr>
              <a:t>問題</a:t>
            </a:r>
            <a:r>
              <a:rPr lang="en-US" altLang="ja-JP" sz="2800" b="1" dirty="0">
                <a:latin typeface="+mj-ea"/>
                <a:ea typeface="+mj-ea"/>
              </a:rPr>
              <a:t> 13</a:t>
            </a:r>
            <a:r>
              <a:rPr lang="en-US" altLang="ja-JP" sz="2800" b="1" dirty="0">
                <a:latin typeface="+mj-ea"/>
              </a:rPr>
              <a:t> (2021)</a:t>
            </a:r>
            <a:r>
              <a:rPr lang="en-US" altLang="ja-JP" sz="2800" b="1" dirty="0">
                <a:latin typeface="+mj-ea"/>
                <a:ea typeface="+mj-ea"/>
              </a:rPr>
              <a:t> </a:t>
            </a:r>
          </a:p>
        </p:txBody>
      </p:sp>
      <p:sp>
        <p:nvSpPr>
          <p:cNvPr id="8" name="正方形/長方形 7"/>
          <p:cNvSpPr/>
          <p:nvPr/>
        </p:nvSpPr>
        <p:spPr>
          <a:xfrm>
            <a:off x="7092280" y="6225599"/>
            <a:ext cx="1835759"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b</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980728"/>
            <a:ext cx="8403178" cy="2677656"/>
          </a:xfrm>
          <a:prstGeom prst="rect">
            <a:avLst/>
          </a:prstGeom>
        </p:spPr>
        <p:txBody>
          <a:bodyPr wrap="square">
            <a:spAutoFit/>
          </a:bodyPr>
          <a:lstStyle/>
          <a:p>
            <a:r>
              <a:rPr lang="en-US" altLang="ja-JP" sz="2400" dirty="0">
                <a:ea typeface="Meiryo" panose="020B0604030504040204" pitchFamily="34" charset="-128"/>
              </a:rPr>
              <a:t>Choose the disease that is under sentinel surveillance in Japan and does not require reports from all medical institutions.</a:t>
            </a:r>
          </a:p>
          <a:p>
            <a:r>
              <a:rPr lang="en-US" altLang="ja-JP" sz="2400" dirty="0">
                <a:ea typeface="Meiryo" panose="020B0604030504040204" pitchFamily="34" charset="-128"/>
              </a:rPr>
              <a:t>a) Measles</a:t>
            </a:r>
          </a:p>
          <a:p>
            <a:r>
              <a:rPr lang="en-US" altLang="ja-JP" sz="2400" dirty="0">
                <a:ea typeface="Meiryo" panose="020B0604030504040204" pitchFamily="34" charset="-128"/>
              </a:rPr>
              <a:t>b) Mumps</a:t>
            </a:r>
          </a:p>
          <a:p>
            <a:r>
              <a:rPr lang="en-US" altLang="ja-JP" sz="2400" dirty="0">
                <a:ea typeface="Meiryo" panose="020B0604030504040204" pitchFamily="34" charset="-128"/>
              </a:rPr>
              <a:t>c) Pertussis</a:t>
            </a:r>
          </a:p>
          <a:p>
            <a:r>
              <a:rPr lang="en-US" altLang="ja-JP" sz="2400" dirty="0">
                <a:ea typeface="Meiryo" panose="020B0604030504040204" pitchFamily="34" charset="-128"/>
              </a:rPr>
              <a:t>d) Rubella</a:t>
            </a:r>
          </a:p>
          <a:p>
            <a:r>
              <a:rPr lang="en-US" altLang="ja-JP" sz="2400" dirty="0">
                <a:ea typeface="Meiryo" panose="020B0604030504040204" pitchFamily="34" charset="-128"/>
              </a:rPr>
              <a:t>e) Syphilis</a:t>
            </a:r>
          </a:p>
        </p:txBody>
      </p:sp>
    </p:spTree>
    <p:extLst>
      <p:ext uri="{BB962C8B-B14F-4D97-AF65-F5344CB8AC3E}">
        <p14:creationId xmlns:p14="http://schemas.microsoft.com/office/powerpoint/2010/main" val="199786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206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115</a:t>
            </a:r>
            <a:r>
              <a:rPr lang="ja-JP" altLang="en-US" sz="2800" b="1" dirty="0">
                <a:latin typeface="+mj-ea"/>
                <a:ea typeface="+mj-ea"/>
              </a:rPr>
              <a:t>回の問題</a:t>
            </a:r>
            <a:r>
              <a:rPr lang="en-US" altLang="ja-JP" sz="2800" b="1" dirty="0">
                <a:latin typeface="+mj-ea"/>
                <a:ea typeface="+mj-ea"/>
              </a:rPr>
              <a:t>: C</a:t>
            </a:r>
            <a:r>
              <a:rPr lang="ja-JP" altLang="en-US" sz="2800" b="1" dirty="0">
                <a:latin typeface="+mj-ea"/>
                <a:ea typeface="+mj-ea"/>
              </a:rPr>
              <a:t>問題</a:t>
            </a:r>
            <a:r>
              <a:rPr lang="en-US" altLang="ja-JP" sz="2800" b="1" dirty="0">
                <a:latin typeface="+mj-ea"/>
                <a:ea typeface="+mj-ea"/>
              </a:rPr>
              <a:t> 25</a:t>
            </a:r>
            <a:r>
              <a:rPr lang="en-US" altLang="ja-JP" sz="2800" b="1" dirty="0">
                <a:latin typeface="+mj-ea"/>
              </a:rPr>
              <a:t> (2021)</a:t>
            </a:r>
            <a:endParaRPr lang="en-US" altLang="ja-JP" sz="2800" b="1" dirty="0">
              <a:latin typeface="+mj-ea"/>
              <a:ea typeface="+mj-ea"/>
            </a:endParaRPr>
          </a:p>
        </p:txBody>
      </p:sp>
      <p:sp>
        <p:nvSpPr>
          <p:cNvPr id="8" name="正方形/長方形 7"/>
          <p:cNvSpPr/>
          <p:nvPr/>
        </p:nvSpPr>
        <p:spPr>
          <a:xfrm>
            <a:off x="7092280" y="6225599"/>
            <a:ext cx="1814920"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b</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0" y="980728"/>
            <a:ext cx="8382339" cy="3046988"/>
          </a:xfrm>
          <a:prstGeom prst="rect">
            <a:avLst/>
          </a:prstGeom>
        </p:spPr>
        <p:txBody>
          <a:bodyPr wrap="square">
            <a:spAutoFit/>
          </a:bodyPr>
          <a:lstStyle/>
          <a:p>
            <a:r>
              <a:rPr lang="en-US" altLang="ja-JP" sz="2400" dirty="0">
                <a:ea typeface="Meiryo" panose="020B0604030504040204" pitchFamily="34" charset="-128"/>
              </a:rPr>
              <a:t>The purpose of this neonatal screening test using the filter paper card is the early detection for inborn errors of metabolism.</a:t>
            </a:r>
          </a:p>
          <a:p>
            <a:endParaRPr lang="en-US" altLang="ja-JP" sz="2400" dirty="0">
              <a:ea typeface="Meiryo" panose="020B0604030504040204" pitchFamily="34" charset="-128"/>
            </a:endParaRPr>
          </a:p>
          <a:p>
            <a:r>
              <a:rPr lang="en-US" altLang="ja-JP" sz="2400" dirty="0">
                <a:ea typeface="Meiryo" panose="020B0604030504040204" pitchFamily="34" charset="-128"/>
              </a:rPr>
              <a:t>Which of the following is the most appropriate?</a:t>
            </a:r>
          </a:p>
          <a:p>
            <a:r>
              <a:rPr lang="en-US" altLang="ja-JP" sz="2400" dirty="0">
                <a:ea typeface="Meiryo" panose="020B0604030504040204" pitchFamily="34" charset="-128"/>
              </a:rPr>
              <a:t>a) The paper should be dried by hot air.</a:t>
            </a:r>
          </a:p>
          <a:p>
            <a:r>
              <a:rPr lang="en-US" altLang="ja-JP" sz="2400" dirty="0">
                <a:ea typeface="Meiryo" panose="020B0604030504040204" pitchFamily="34" charset="-128"/>
              </a:rPr>
              <a:t>b) Blood is generally collected from the heel of the infant.</a:t>
            </a:r>
          </a:p>
          <a:p>
            <a:r>
              <a:rPr lang="en-US" altLang="ja-JP" sz="2400" dirty="0">
                <a:ea typeface="Meiryo" panose="020B0604030504040204" pitchFamily="34" charset="-128"/>
              </a:rPr>
              <a:t>c) Optimal time for collection is within 24 hours after birth.</a:t>
            </a:r>
          </a:p>
          <a:p>
            <a:r>
              <a:rPr lang="en-US" altLang="ja-JP" sz="2400" dirty="0">
                <a:ea typeface="Meiryo" panose="020B0604030504040204" pitchFamily="34" charset="-128"/>
              </a:rPr>
              <a:t>d) Blood should be applied to both sides of the filter paper card.</a:t>
            </a:r>
          </a:p>
        </p:txBody>
      </p:sp>
    </p:spTree>
    <p:extLst>
      <p:ext uri="{BB962C8B-B14F-4D97-AF65-F5344CB8AC3E}">
        <p14:creationId xmlns:p14="http://schemas.microsoft.com/office/powerpoint/2010/main" val="214302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376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114</a:t>
            </a:r>
            <a:r>
              <a:rPr lang="ja-JP" altLang="en-US" sz="2800" b="1" dirty="0">
                <a:latin typeface="+mj-ea"/>
                <a:ea typeface="+mj-ea"/>
              </a:rPr>
              <a:t>回の問題</a:t>
            </a:r>
            <a:r>
              <a:rPr lang="en-US" altLang="ja-JP" sz="2800" b="1" dirty="0">
                <a:latin typeface="+mj-ea"/>
                <a:ea typeface="+mj-ea"/>
              </a:rPr>
              <a:t>: A</a:t>
            </a:r>
            <a:r>
              <a:rPr lang="ja-JP" altLang="en-US" sz="2800" b="1" dirty="0">
                <a:latin typeface="+mj-ea"/>
                <a:ea typeface="+mj-ea"/>
              </a:rPr>
              <a:t>問題</a:t>
            </a:r>
            <a:r>
              <a:rPr lang="en-US" altLang="ja-JP" sz="2800" b="1" dirty="0">
                <a:latin typeface="+mj-ea"/>
                <a:ea typeface="+mj-ea"/>
              </a:rPr>
              <a:t> 31 </a:t>
            </a:r>
            <a:r>
              <a:rPr lang="en-US" altLang="ja-JP" sz="2800" b="1" dirty="0">
                <a:latin typeface="+mj-ea"/>
              </a:rPr>
              <a:t>(2020)</a:t>
            </a:r>
            <a:endParaRPr lang="en-US" altLang="ja-JP" sz="2800" b="1" dirty="0">
              <a:latin typeface="+mj-ea"/>
              <a:ea typeface="+mj-ea"/>
            </a:endParaRPr>
          </a:p>
        </p:txBody>
      </p:sp>
      <p:sp>
        <p:nvSpPr>
          <p:cNvPr id="8" name="正方形/長方形 7"/>
          <p:cNvSpPr/>
          <p:nvPr/>
        </p:nvSpPr>
        <p:spPr>
          <a:xfrm>
            <a:off x="7092280" y="6225599"/>
            <a:ext cx="1835759"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d</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980728"/>
            <a:ext cx="8403178" cy="5170646"/>
          </a:xfrm>
          <a:prstGeom prst="rect">
            <a:avLst/>
          </a:prstGeom>
        </p:spPr>
        <p:txBody>
          <a:bodyPr wrap="square">
            <a:spAutoFit/>
          </a:bodyPr>
          <a:lstStyle/>
          <a:p>
            <a:r>
              <a:rPr lang="en-US" altLang="ja-JP" sz="2200" dirty="0">
                <a:ea typeface="Meiryo" panose="020B0604030504040204" pitchFamily="34" charset="-128"/>
              </a:rPr>
              <a:t>A 26-year-old woman presented to the emergency room with palpitations and shortness of breath that started suddenly while she was eating breakfast. Although the health-screening examination performed three weeks ago showed delta waves in her ECG, echocardiography taken at a nearby hospital showed no abnormal findings. At presentation, she was slightly hypotensive with a blood pressure of 96/68 mmHg. Her ECG on admission showed a narrow QRS-complex tachycardia at a rate of 180/min.  Neither ST elevation nor T wave abnormality was present.</a:t>
            </a:r>
          </a:p>
          <a:p>
            <a:endParaRPr lang="en-US" altLang="ja-JP" sz="2200" dirty="0">
              <a:ea typeface="Meiryo" panose="020B0604030504040204" pitchFamily="34" charset="-128"/>
            </a:endParaRPr>
          </a:p>
          <a:p>
            <a:r>
              <a:rPr lang="en" altLang="ja-JP" sz="2200" dirty="0">
                <a:ea typeface="Meiryo" panose="020B0604030504040204" pitchFamily="34" charset="-128"/>
              </a:rPr>
              <a:t>What is the most probable diagnosis of the arrhythmia?</a:t>
            </a:r>
          </a:p>
          <a:p>
            <a:r>
              <a:rPr lang="en" altLang="ja-JP" sz="2200" dirty="0">
                <a:ea typeface="Meiryo" panose="020B0604030504040204" pitchFamily="34" charset="-128"/>
              </a:rPr>
              <a:t>a) Sinus tachycardia</a:t>
            </a:r>
          </a:p>
          <a:p>
            <a:r>
              <a:rPr lang="en" altLang="ja-JP" sz="2200" dirty="0">
                <a:ea typeface="Meiryo" panose="020B0604030504040204" pitchFamily="34" charset="-128"/>
              </a:rPr>
              <a:t>b) Sick sinus syndrome</a:t>
            </a:r>
          </a:p>
          <a:p>
            <a:r>
              <a:rPr lang="en" altLang="ja-JP" sz="2200" dirty="0">
                <a:ea typeface="Meiryo" panose="020B0604030504040204" pitchFamily="34" charset="-128"/>
              </a:rPr>
              <a:t>c) Ventricular tachycardia</a:t>
            </a:r>
          </a:p>
          <a:p>
            <a:r>
              <a:rPr lang="en" altLang="ja-JP" sz="2200" dirty="0">
                <a:ea typeface="Meiryo" panose="020B0604030504040204" pitchFamily="34" charset="-128"/>
              </a:rPr>
              <a:t>d) Supraventricular tachycardia</a:t>
            </a:r>
          </a:p>
          <a:p>
            <a:r>
              <a:rPr lang="en" altLang="ja-JP" sz="2200" dirty="0">
                <a:ea typeface="Meiryo" panose="020B0604030504040204" pitchFamily="34" charset="-128"/>
              </a:rPr>
              <a:t>e) Complete atrioventricular block</a:t>
            </a:r>
          </a:p>
        </p:txBody>
      </p:sp>
    </p:spTree>
    <p:extLst>
      <p:ext uri="{BB962C8B-B14F-4D97-AF65-F5344CB8AC3E}">
        <p14:creationId xmlns:p14="http://schemas.microsoft.com/office/powerpoint/2010/main" val="235254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3110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114</a:t>
            </a:r>
            <a:r>
              <a:rPr lang="ja-JP" altLang="en-US" sz="2800" b="1" dirty="0">
                <a:latin typeface="+mj-ea"/>
                <a:ea typeface="+mj-ea"/>
              </a:rPr>
              <a:t>回の問題</a:t>
            </a:r>
            <a:r>
              <a:rPr lang="en-US" altLang="ja-JP" sz="2800" b="1" dirty="0">
                <a:latin typeface="+mj-ea"/>
                <a:ea typeface="+mj-ea"/>
              </a:rPr>
              <a:t>: D</a:t>
            </a:r>
            <a:r>
              <a:rPr lang="ja-JP" altLang="en-US" sz="2800" b="1" dirty="0">
                <a:latin typeface="+mj-ea"/>
                <a:ea typeface="+mj-ea"/>
              </a:rPr>
              <a:t>問題</a:t>
            </a:r>
            <a:r>
              <a:rPr lang="en-US" altLang="ja-JP" sz="2800" b="1" dirty="0">
                <a:latin typeface="+mj-ea"/>
                <a:ea typeface="+mj-ea"/>
              </a:rPr>
              <a:t> 63</a:t>
            </a:r>
            <a:r>
              <a:rPr lang="en-US" altLang="ja-JP" sz="2800" b="1" dirty="0">
                <a:latin typeface="+mj-ea"/>
              </a:rPr>
              <a:t> (2020)</a:t>
            </a:r>
            <a:r>
              <a:rPr lang="en-US" altLang="ja-JP" sz="2800" b="1" dirty="0">
                <a:latin typeface="+mj-ea"/>
                <a:ea typeface="+mj-ea"/>
              </a:rPr>
              <a:t> </a:t>
            </a:r>
          </a:p>
        </p:txBody>
      </p:sp>
      <p:sp>
        <p:nvSpPr>
          <p:cNvPr id="8" name="正方形/長方形 7"/>
          <p:cNvSpPr/>
          <p:nvPr/>
        </p:nvSpPr>
        <p:spPr>
          <a:xfrm>
            <a:off x="7092280" y="6225599"/>
            <a:ext cx="1774845"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c</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980728"/>
            <a:ext cx="8342264" cy="4893647"/>
          </a:xfrm>
          <a:prstGeom prst="rect">
            <a:avLst/>
          </a:prstGeom>
        </p:spPr>
        <p:txBody>
          <a:bodyPr wrap="square">
            <a:spAutoFit/>
          </a:bodyPr>
          <a:lstStyle/>
          <a:p>
            <a:r>
              <a:rPr lang="en-US" altLang="ja-JP" sz="2400" dirty="0">
                <a:ea typeface="Meiryo" panose="020B0604030504040204" pitchFamily="34" charset="-128"/>
              </a:rPr>
              <a:t>A 65-year-old woman was diagnosed with stage IB right lung cancer. She underwent right lower lobectomy with lymph node dissection for the cancer. She developed a milky white pleural effusion of 860 mL, which was drained after starting meals on the first postoperative day.</a:t>
            </a:r>
          </a:p>
          <a:p>
            <a:endParaRPr lang="en-US" altLang="ja-JP" sz="2400" dirty="0">
              <a:ea typeface="Meiryo" panose="020B0604030504040204" pitchFamily="34" charset="-128"/>
            </a:endParaRPr>
          </a:p>
          <a:p>
            <a:r>
              <a:rPr lang="en-US" altLang="ja-JP" sz="2400" dirty="0">
                <a:ea typeface="Meiryo" panose="020B0604030504040204" pitchFamily="34" charset="-128"/>
              </a:rPr>
              <a:t>Which pleural effusion test should be performed for a definitive diagnosis?</a:t>
            </a:r>
          </a:p>
          <a:p>
            <a:r>
              <a:rPr lang="en-US" altLang="ja-JP" sz="2400" dirty="0">
                <a:ea typeface="Meiryo" panose="020B0604030504040204" pitchFamily="34" charset="-128"/>
              </a:rPr>
              <a:t>a) Protein</a:t>
            </a:r>
          </a:p>
          <a:p>
            <a:r>
              <a:rPr lang="en-US" altLang="ja-JP" sz="2400" dirty="0">
                <a:ea typeface="Meiryo" panose="020B0604030504040204" pitchFamily="34" charset="-128"/>
              </a:rPr>
              <a:t>b) Bacteria</a:t>
            </a:r>
          </a:p>
          <a:p>
            <a:r>
              <a:rPr lang="en-US" altLang="ja-JP" sz="2400" dirty="0">
                <a:ea typeface="Meiryo" panose="020B0604030504040204" pitchFamily="34" charset="-128"/>
              </a:rPr>
              <a:t>c) Triglyceride</a:t>
            </a:r>
          </a:p>
          <a:p>
            <a:r>
              <a:rPr lang="en-US" altLang="ja-JP" sz="2400" dirty="0">
                <a:ea typeface="Meiryo" panose="020B0604030504040204" pitchFamily="34" charset="-128"/>
              </a:rPr>
              <a:t>d) Malignant cells</a:t>
            </a:r>
          </a:p>
          <a:p>
            <a:r>
              <a:rPr lang="en-US" altLang="ja-JP" sz="2400" dirty="0">
                <a:ea typeface="Meiryo" panose="020B0604030504040204" pitchFamily="34" charset="-128"/>
              </a:rPr>
              <a:t>e) White blood cells</a:t>
            </a:r>
            <a:endParaRPr lang="en" altLang="ja-JP" dirty="0">
              <a:ea typeface="Meiryo" panose="020B0604030504040204" pitchFamily="34" charset="-128"/>
            </a:endParaRPr>
          </a:p>
        </p:txBody>
      </p:sp>
    </p:spTree>
    <p:extLst>
      <p:ext uri="{BB962C8B-B14F-4D97-AF65-F5344CB8AC3E}">
        <p14:creationId xmlns:p14="http://schemas.microsoft.com/office/powerpoint/2010/main" val="336527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2822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114</a:t>
            </a:r>
            <a:r>
              <a:rPr lang="ja-JP" altLang="en-US" sz="2800" b="1" dirty="0">
                <a:latin typeface="+mj-ea"/>
                <a:ea typeface="+mj-ea"/>
              </a:rPr>
              <a:t>回の問題</a:t>
            </a:r>
            <a:r>
              <a:rPr lang="en-US" altLang="ja-JP" sz="2800" b="1" dirty="0">
                <a:latin typeface="+mj-ea"/>
                <a:ea typeface="+mj-ea"/>
              </a:rPr>
              <a:t>: E</a:t>
            </a:r>
            <a:r>
              <a:rPr lang="ja-JP" altLang="en-US" sz="2800" b="1" dirty="0">
                <a:latin typeface="+mj-ea"/>
                <a:ea typeface="+mj-ea"/>
              </a:rPr>
              <a:t>問題</a:t>
            </a:r>
            <a:r>
              <a:rPr lang="en-US" altLang="ja-JP" sz="2800" b="1" dirty="0">
                <a:latin typeface="+mj-ea"/>
                <a:ea typeface="+mj-ea"/>
              </a:rPr>
              <a:t> 35</a:t>
            </a:r>
            <a:r>
              <a:rPr lang="en-US" altLang="ja-JP" sz="2800" b="1" dirty="0">
                <a:latin typeface="+mj-ea"/>
              </a:rPr>
              <a:t> (2020)</a:t>
            </a:r>
            <a:r>
              <a:rPr lang="en-US" altLang="ja-JP" sz="2800" b="1" dirty="0">
                <a:latin typeface="+mj-ea"/>
                <a:ea typeface="+mj-ea"/>
              </a:rPr>
              <a:t> </a:t>
            </a: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0" y="980728"/>
            <a:ext cx="8363103" cy="4893647"/>
          </a:xfrm>
          <a:prstGeom prst="rect">
            <a:avLst/>
          </a:prstGeom>
        </p:spPr>
        <p:txBody>
          <a:bodyPr wrap="square">
            <a:spAutoFit/>
          </a:bodyPr>
          <a:lstStyle/>
          <a:p>
            <a:r>
              <a:rPr lang="en-US" altLang="ja-JP" sz="2400" dirty="0">
                <a:ea typeface="Meiryo" panose="020B0604030504040204" pitchFamily="34" charset="-128"/>
              </a:rPr>
              <a:t>A 42-year-old woman came to your clinic, anxious about a mass in her left breast. On physical examination, the mass was hard and fixed neither to skin nor to muscle. No axillary lymph nodes were palpated on either side. Mammography showed an invasive ductal carcinoma. No metastases were detected on chest/abdominal CT or on bone scintigraphy.</a:t>
            </a:r>
          </a:p>
          <a:p>
            <a:endParaRPr lang="en-US" altLang="ja-JP" sz="2400" dirty="0">
              <a:ea typeface="Meiryo" panose="020B0604030504040204" pitchFamily="34" charset="-128"/>
            </a:endParaRPr>
          </a:p>
          <a:p>
            <a:r>
              <a:rPr lang="en-US" altLang="ja-JP" sz="2400" dirty="0">
                <a:ea typeface="Meiryo" panose="020B0604030504040204" pitchFamily="34" charset="-128"/>
              </a:rPr>
              <a:t>What is the most appropriate plan at present?</a:t>
            </a:r>
          </a:p>
          <a:p>
            <a:r>
              <a:rPr lang="en-US" altLang="ja-JP" sz="2400" dirty="0">
                <a:ea typeface="Meiryo" panose="020B0604030504040204" pitchFamily="34" charset="-128"/>
              </a:rPr>
              <a:t>a) Breast surgery</a:t>
            </a:r>
          </a:p>
          <a:p>
            <a:r>
              <a:rPr lang="en-US" altLang="ja-JP" sz="2400" dirty="0">
                <a:ea typeface="Meiryo" panose="020B0604030504040204" pitchFamily="34" charset="-128"/>
              </a:rPr>
              <a:t>b) Estrogen administration</a:t>
            </a:r>
          </a:p>
          <a:p>
            <a:r>
              <a:rPr lang="en-US" altLang="ja-JP" sz="2400" dirty="0">
                <a:ea typeface="Meiryo" panose="020B0604030504040204" pitchFamily="34" charset="-128"/>
              </a:rPr>
              <a:t>c) NSAID administration</a:t>
            </a:r>
          </a:p>
          <a:p>
            <a:r>
              <a:rPr lang="en-US" altLang="ja-JP" sz="2400" dirty="0">
                <a:ea typeface="Meiryo" panose="020B0604030504040204" pitchFamily="34" charset="-128"/>
              </a:rPr>
              <a:t>d) Observation</a:t>
            </a:r>
          </a:p>
          <a:p>
            <a:r>
              <a:rPr lang="en-US" altLang="ja-JP" sz="2400" dirty="0">
                <a:ea typeface="Meiryo" panose="020B0604030504040204" pitchFamily="34" charset="-128"/>
              </a:rPr>
              <a:t>e) Whole body irradiation</a:t>
            </a:r>
          </a:p>
        </p:txBody>
      </p:sp>
    </p:spTree>
    <p:extLst>
      <p:ext uri="{BB962C8B-B14F-4D97-AF65-F5344CB8AC3E}">
        <p14:creationId xmlns:p14="http://schemas.microsoft.com/office/powerpoint/2010/main" val="211212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1651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114</a:t>
            </a:r>
            <a:r>
              <a:rPr lang="ja-JP" altLang="en-US" sz="2800" b="1" dirty="0">
                <a:latin typeface="+mj-ea"/>
                <a:ea typeface="+mj-ea"/>
              </a:rPr>
              <a:t>回の問題</a:t>
            </a:r>
            <a:r>
              <a:rPr lang="en-US" altLang="ja-JP" sz="2800" b="1" dirty="0">
                <a:latin typeface="+mj-ea"/>
                <a:ea typeface="+mj-ea"/>
              </a:rPr>
              <a:t>: F</a:t>
            </a:r>
            <a:r>
              <a:rPr lang="ja-JP" altLang="en-US" sz="2800" b="1" dirty="0">
                <a:latin typeface="+mj-ea"/>
                <a:ea typeface="+mj-ea"/>
              </a:rPr>
              <a:t>問題</a:t>
            </a:r>
            <a:r>
              <a:rPr lang="en-US" altLang="ja-JP" sz="2800" b="1" dirty="0">
                <a:latin typeface="+mj-ea"/>
                <a:ea typeface="+mj-ea"/>
              </a:rPr>
              <a:t> 22</a:t>
            </a:r>
            <a:r>
              <a:rPr lang="en-US" altLang="ja-JP" sz="2800" b="1" dirty="0">
                <a:latin typeface="+mj-ea"/>
              </a:rPr>
              <a:t> (2020)</a:t>
            </a:r>
            <a:endParaRPr lang="en-US" altLang="ja-JP" sz="2800" b="1" dirty="0">
              <a:latin typeface="+mj-ea"/>
              <a:ea typeface="+mj-ea"/>
            </a:endParaRPr>
          </a:p>
        </p:txBody>
      </p:sp>
      <p:sp>
        <p:nvSpPr>
          <p:cNvPr id="8" name="正方形/長方形 7"/>
          <p:cNvSpPr/>
          <p:nvPr/>
        </p:nvSpPr>
        <p:spPr>
          <a:xfrm>
            <a:off x="7092280" y="6225599"/>
            <a:ext cx="1787669"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e</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980728"/>
            <a:ext cx="8355088" cy="3785652"/>
          </a:xfrm>
          <a:prstGeom prst="rect">
            <a:avLst/>
          </a:prstGeom>
        </p:spPr>
        <p:txBody>
          <a:bodyPr wrap="square">
            <a:spAutoFit/>
          </a:bodyPr>
          <a:lstStyle/>
          <a:p>
            <a:pPr algn="just"/>
            <a:r>
              <a:rPr lang="en-US" altLang="ja-JP" sz="2400" dirty="0">
                <a:latin typeface="+mn-ea"/>
              </a:rPr>
              <a:t>2</a:t>
            </a:r>
            <a:r>
              <a:rPr lang="ja-JP" altLang="en-US" sz="2400" dirty="0">
                <a:latin typeface="+mn-ea"/>
              </a:rPr>
              <a:t>歳の男児の予防接種歴を記載した証明書を以下に示す。</a:t>
            </a:r>
            <a:endParaRPr lang="en-US" altLang="ja-JP" sz="2400" dirty="0">
              <a:latin typeface="+mn-ea"/>
            </a:endParaRPr>
          </a:p>
          <a:p>
            <a:pPr algn="just"/>
            <a:endParaRPr lang="en-US" altLang="ja-JP" sz="2400" dirty="0">
              <a:latin typeface="+mn-ea"/>
            </a:endParaRPr>
          </a:p>
          <a:p>
            <a:pPr algn="just"/>
            <a:endParaRPr lang="en-US" altLang="ja-JP" sz="2400" dirty="0">
              <a:latin typeface="+mn-ea"/>
            </a:endParaRPr>
          </a:p>
          <a:p>
            <a:pPr algn="just"/>
            <a:endParaRPr lang="en-US" altLang="ja-JP" sz="2400" dirty="0">
              <a:latin typeface="+mn-ea"/>
            </a:endParaRPr>
          </a:p>
          <a:p>
            <a:pPr algn="just"/>
            <a:endParaRPr lang="en-US" altLang="ja-JP" sz="2400" dirty="0">
              <a:latin typeface="+mn-ea"/>
            </a:endParaRPr>
          </a:p>
          <a:p>
            <a:pPr algn="just"/>
            <a:endParaRPr lang="en-US" altLang="ja-JP" sz="2400" dirty="0">
              <a:latin typeface="+mn-ea"/>
            </a:endParaRPr>
          </a:p>
          <a:p>
            <a:pPr algn="just"/>
            <a:endParaRPr lang="en-US" altLang="ja-JP" sz="2400" dirty="0">
              <a:latin typeface="+mn-ea"/>
            </a:endParaRPr>
          </a:p>
          <a:p>
            <a:pPr algn="just"/>
            <a:endParaRPr lang="en-US" altLang="ja-JP" sz="2400" dirty="0">
              <a:latin typeface="+mn-ea"/>
            </a:endParaRPr>
          </a:p>
          <a:p>
            <a:pPr algn="just"/>
            <a:endParaRPr lang="en-US" altLang="ja-JP" sz="2400" dirty="0">
              <a:latin typeface="+mn-ea"/>
            </a:endParaRPr>
          </a:p>
          <a:p>
            <a:pPr algn="just"/>
            <a:endParaRPr lang="en-US" altLang="ja-JP" sz="2400" dirty="0">
              <a:latin typeface="+mn-ea"/>
            </a:endParaRPr>
          </a:p>
        </p:txBody>
      </p:sp>
      <p:pic>
        <p:nvPicPr>
          <p:cNvPr id="3" name="図 2">
            <a:extLst>
              <a:ext uri="{FF2B5EF4-FFF2-40B4-BE49-F238E27FC236}">
                <a16:creationId xmlns:a16="http://schemas.microsoft.com/office/drawing/2014/main" id="{813EF7AB-1874-AF48-AB21-0E1E2BFBB9BE}"/>
              </a:ext>
            </a:extLst>
          </p:cNvPr>
          <p:cNvPicPr>
            <a:picLocks noChangeAspect="1"/>
          </p:cNvPicPr>
          <p:nvPr/>
        </p:nvPicPr>
        <p:blipFill rotWithShape="1">
          <a:blip r:embed="rId3"/>
          <a:srcRect t="3837" r="2711" b="17685"/>
          <a:stretch/>
        </p:blipFill>
        <p:spPr>
          <a:xfrm>
            <a:off x="373797" y="1433535"/>
            <a:ext cx="4019506" cy="5470128"/>
          </a:xfrm>
          <a:prstGeom prst="rect">
            <a:avLst/>
          </a:prstGeom>
        </p:spPr>
      </p:pic>
      <p:sp>
        <p:nvSpPr>
          <p:cNvPr id="6" name="正方形/長方形 5">
            <a:extLst>
              <a:ext uri="{FF2B5EF4-FFF2-40B4-BE49-F238E27FC236}">
                <a16:creationId xmlns:a16="http://schemas.microsoft.com/office/drawing/2014/main" id="{A1FEC758-452D-A04D-90FE-0E544AA4B028}"/>
              </a:ext>
            </a:extLst>
          </p:cNvPr>
          <p:cNvSpPr/>
          <p:nvPr/>
        </p:nvSpPr>
        <p:spPr>
          <a:xfrm>
            <a:off x="4544367" y="1759456"/>
            <a:ext cx="4335582" cy="2677656"/>
          </a:xfrm>
          <a:prstGeom prst="rect">
            <a:avLst/>
          </a:prstGeom>
        </p:spPr>
        <p:txBody>
          <a:bodyPr wrap="square">
            <a:spAutoFit/>
          </a:bodyPr>
          <a:lstStyle/>
          <a:p>
            <a:pPr algn="just"/>
            <a:r>
              <a:rPr lang="ja-JP" altLang="en-US" sz="2400" dirty="0"/>
              <a:t>この男児が予防接種を受けていないのはどれか。</a:t>
            </a:r>
            <a:endParaRPr lang="en-US" altLang="ja-JP" sz="2400" dirty="0"/>
          </a:p>
          <a:p>
            <a:pPr algn="just"/>
            <a:r>
              <a:rPr lang="en-US" altLang="ja-JP" sz="2400" dirty="0"/>
              <a:t>a) </a:t>
            </a:r>
            <a:r>
              <a:rPr lang="ja-JP" altLang="en-US" sz="2400" dirty="0"/>
              <a:t>水痘</a:t>
            </a:r>
          </a:p>
          <a:p>
            <a:pPr algn="just"/>
            <a:r>
              <a:rPr lang="en-US" altLang="ja-JP" sz="2400" dirty="0"/>
              <a:t>b) </a:t>
            </a:r>
            <a:r>
              <a:rPr lang="ja-JP" altLang="en-US" sz="2400" dirty="0"/>
              <a:t>麻疹</a:t>
            </a:r>
          </a:p>
          <a:p>
            <a:pPr algn="just"/>
            <a:r>
              <a:rPr lang="en-US" altLang="ja-JP" sz="2400" dirty="0"/>
              <a:t>c) </a:t>
            </a:r>
            <a:r>
              <a:rPr lang="ja-JP" altLang="en-US" sz="2400" dirty="0"/>
              <a:t>百日咳</a:t>
            </a:r>
          </a:p>
          <a:p>
            <a:pPr algn="just"/>
            <a:r>
              <a:rPr lang="en-US" altLang="ja-JP" sz="2400" dirty="0"/>
              <a:t>d) </a:t>
            </a:r>
            <a:r>
              <a:rPr lang="ja-JP" altLang="en-US" sz="2400" dirty="0"/>
              <a:t>肺炎球菌</a:t>
            </a:r>
          </a:p>
          <a:p>
            <a:pPr algn="just"/>
            <a:r>
              <a:rPr lang="en-US" altLang="ja-JP" sz="2400" dirty="0"/>
              <a:t>e) </a:t>
            </a:r>
            <a:r>
              <a:rPr lang="ja-JP" altLang="en-US" sz="2400" dirty="0"/>
              <a:t>流行性耳下腺炎</a:t>
            </a:r>
            <a:endParaRPr lang="en-US" altLang="ja-JP" sz="2400" dirty="0"/>
          </a:p>
        </p:txBody>
      </p:sp>
    </p:spTree>
    <p:extLst>
      <p:ext uri="{BB962C8B-B14F-4D97-AF65-F5344CB8AC3E}">
        <p14:creationId xmlns:p14="http://schemas.microsoft.com/office/powerpoint/2010/main" val="34059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271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b="1" dirty="0">
                <a:latin typeface="+mj-ea"/>
                <a:ea typeface="+mj-ea"/>
              </a:rPr>
              <a:t>第</a:t>
            </a:r>
            <a:r>
              <a:rPr lang="en-US" altLang="ja-JP" sz="2800" b="1" dirty="0">
                <a:latin typeface="+mj-ea"/>
                <a:ea typeface="+mj-ea"/>
              </a:rPr>
              <a:t>119</a:t>
            </a:r>
            <a:r>
              <a:rPr lang="ja-JP" altLang="en-US" sz="2800" b="1" dirty="0">
                <a:latin typeface="+mj-ea"/>
                <a:ea typeface="+mj-ea"/>
              </a:rPr>
              <a:t>回の問題</a:t>
            </a:r>
            <a:r>
              <a:rPr lang="en-US" altLang="ja-JP" sz="2800" b="1" dirty="0">
                <a:latin typeface="+mj-ea"/>
                <a:ea typeface="+mj-ea"/>
              </a:rPr>
              <a:t>: </a:t>
            </a:r>
            <a:r>
              <a:rPr lang="en-US" altLang="ja-JP" sz="2800" b="1" dirty="0">
                <a:latin typeface="+mj-ea"/>
                <a:ea typeface="+mj-ea"/>
                <a:hlinkClick r:id="rId3"/>
              </a:rPr>
              <a:t>119A-3</a:t>
            </a:r>
            <a:r>
              <a:rPr lang="en-US" altLang="ja-JP" sz="2800" b="1" dirty="0">
                <a:latin typeface="+mj-ea"/>
                <a:ea typeface="+mj-ea"/>
              </a:rPr>
              <a:t> (2025) </a:t>
            </a: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980728"/>
            <a:ext cx="8363102" cy="2677656"/>
          </a:xfrm>
          <a:prstGeom prst="rect">
            <a:avLst/>
          </a:prstGeom>
        </p:spPr>
        <p:txBody>
          <a:bodyPr wrap="square">
            <a:spAutoFit/>
          </a:bodyPr>
          <a:lstStyle/>
          <a:p>
            <a:r>
              <a:rPr lang="en-US" altLang="ja-JP" sz="2400" dirty="0">
                <a:ea typeface="Meiryo" panose="020B0604030504040204" pitchFamily="34" charset="-128"/>
              </a:rPr>
              <a:t>Which of the following is the most common site of hypertensive intracerebral hemorrhage?</a:t>
            </a:r>
          </a:p>
          <a:p>
            <a:r>
              <a:rPr lang="en-US" altLang="ja-JP" sz="2400" dirty="0">
                <a:ea typeface="Meiryo" panose="020B0604030504040204" pitchFamily="34" charset="-128"/>
              </a:rPr>
              <a:t>a) Amygdala</a:t>
            </a:r>
          </a:p>
          <a:p>
            <a:r>
              <a:rPr lang="en-US" altLang="ja-JP" sz="2400" dirty="0">
                <a:ea typeface="Meiryo" panose="020B0604030504040204" pitchFamily="34" charset="-128"/>
              </a:rPr>
              <a:t>b) Hippocampus</a:t>
            </a:r>
          </a:p>
          <a:p>
            <a:r>
              <a:rPr lang="en-US" altLang="ja-JP" sz="2400" dirty="0">
                <a:ea typeface="Meiryo" panose="020B0604030504040204" pitchFamily="34" charset="-128"/>
              </a:rPr>
              <a:t>c) Hypothalamus</a:t>
            </a:r>
          </a:p>
          <a:p>
            <a:r>
              <a:rPr lang="en-US" altLang="ja-JP" sz="2400" dirty="0">
                <a:ea typeface="Meiryo" panose="020B0604030504040204" pitchFamily="34" charset="-128"/>
              </a:rPr>
              <a:t>d) Putamen</a:t>
            </a:r>
          </a:p>
          <a:p>
            <a:r>
              <a:rPr lang="en-US" altLang="ja-JP" sz="2400" dirty="0">
                <a:ea typeface="Meiryo" panose="020B0604030504040204" pitchFamily="34" charset="-128"/>
              </a:rPr>
              <a:t>e) Red nucleus</a:t>
            </a:r>
          </a:p>
        </p:txBody>
      </p:sp>
      <p:sp>
        <p:nvSpPr>
          <p:cNvPr id="6" name="正方形/長方形 7">
            <a:extLst>
              <a:ext uri="{FF2B5EF4-FFF2-40B4-BE49-F238E27FC236}">
                <a16:creationId xmlns:a16="http://schemas.microsoft.com/office/drawing/2014/main" id="{772FD75A-B38A-8A52-DE96-AB55CFF5862F}"/>
              </a:ext>
            </a:extLst>
          </p:cNvPr>
          <p:cNvSpPr/>
          <p:nvPr/>
        </p:nvSpPr>
        <p:spPr>
          <a:xfrm>
            <a:off x="7092280" y="6225599"/>
            <a:ext cx="1835759"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d</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126458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1972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113</a:t>
            </a:r>
            <a:r>
              <a:rPr lang="ja-JP" altLang="en-US" sz="2800" b="1" dirty="0">
                <a:latin typeface="+mj-ea"/>
                <a:ea typeface="+mj-ea"/>
              </a:rPr>
              <a:t>回の問題</a:t>
            </a:r>
            <a:r>
              <a:rPr lang="en-US" altLang="ja-JP" sz="2800" b="1" dirty="0">
                <a:latin typeface="+mj-ea"/>
                <a:ea typeface="+mj-ea"/>
              </a:rPr>
              <a:t>: B</a:t>
            </a:r>
            <a:r>
              <a:rPr lang="ja-JP" altLang="en-US" sz="2800" b="1" dirty="0">
                <a:latin typeface="+mj-ea"/>
                <a:ea typeface="+mj-ea"/>
              </a:rPr>
              <a:t>問題</a:t>
            </a:r>
            <a:r>
              <a:rPr lang="en-US" altLang="ja-JP" sz="2800" b="1" dirty="0">
                <a:latin typeface="+mj-ea"/>
                <a:ea typeface="+mj-ea"/>
              </a:rPr>
              <a:t>34</a:t>
            </a:r>
            <a:r>
              <a:rPr lang="en-US" altLang="ja-JP" sz="2800" b="1" dirty="0">
                <a:latin typeface="+mj-ea"/>
              </a:rPr>
              <a:t> (2019)</a:t>
            </a:r>
            <a:r>
              <a:rPr lang="en-US" altLang="ja-JP" sz="2800" b="1" dirty="0">
                <a:latin typeface="+mj-ea"/>
                <a:ea typeface="+mj-ea"/>
              </a:rPr>
              <a:t> </a:t>
            </a:r>
          </a:p>
        </p:txBody>
      </p:sp>
      <p:sp>
        <p:nvSpPr>
          <p:cNvPr id="7" name="正方形/長方形 6"/>
          <p:cNvSpPr/>
          <p:nvPr/>
        </p:nvSpPr>
        <p:spPr>
          <a:xfrm>
            <a:off x="524862" y="980728"/>
            <a:ext cx="8382338" cy="4893647"/>
          </a:xfrm>
          <a:prstGeom prst="rect">
            <a:avLst/>
          </a:prstGeom>
        </p:spPr>
        <p:txBody>
          <a:bodyPr wrap="square">
            <a:spAutoFit/>
          </a:bodyPr>
          <a:lstStyle/>
          <a:p>
            <a:r>
              <a:rPr lang="en" altLang="ja-JP" sz="2400" dirty="0">
                <a:cs typeface="Book Antiqua" charset="0"/>
              </a:rPr>
              <a:t>A 25-year-old man comes to your clinic complaining of abdominal pain for the past two days. Yesterday, the pain was periodic and located around the periumbilical area. Today the pain is persistent and located in the right lower quadrant. He feels feverish. He does not smoke or drink alcohol. His body temperature is 37.7</a:t>
            </a:r>
            <a:r>
              <a:rPr lang="en-CA" altLang="ja-JP" sz="2400" dirty="0">
                <a:cs typeface="Book Antiqua" charset="0"/>
              </a:rPr>
              <a:t>º</a:t>
            </a:r>
            <a:r>
              <a:rPr lang="en" altLang="ja-JP" sz="2400" dirty="0">
                <a:cs typeface="Book Antiqua" charset="0"/>
              </a:rPr>
              <a:t>C, blood pressure is 126/62 mmHg, and pulse rate is 94/min, regular.</a:t>
            </a:r>
          </a:p>
          <a:p>
            <a:endParaRPr lang="en" altLang="ja-JP" sz="2400" dirty="0">
              <a:cs typeface="Book Antiqua" charset="0"/>
            </a:endParaRPr>
          </a:p>
          <a:p>
            <a:r>
              <a:rPr lang="en" altLang="ja-JP" sz="2400" dirty="0">
                <a:cs typeface="Book Antiqua" charset="0"/>
              </a:rPr>
              <a:t>Which of the following should be done next?</a:t>
            </a:r>
          </a:p>
          <a:p>
            <a:r>
              <a:rPr lang="en" altLang="ja-JP" sz="2400" dirty="0">
                <a:cs typeface="Book Antiqua" charset="0"/>
              </a:rPr>
              <a:t>a) perform a CRP test</a:t>
            </a:r>
          </a:p>
          <a:p>
            <a:r>
              <a:rPr lang="en" altLang="ja-JP" sz="2400" dirty="0">
                <a:cs typeface="Book Antiqua" charset="0"/>
              </a:rPr>
              <a:t>b</a:t>
            </a:r>
            <a:r>
              <a:rPr lang="en-US" altLang="ja-JP" sz="2400" dirty="0">
                <a:cs typeface="Book Antiqua" charset="0"/>
              </a:rPr>
              <a:t>) </a:t>
            </a:r>
            <a:r>
              <a:rPr lang="en" altLang="ja-JP" sz="2400" dirty="0">
                <a:cs typeface="Book Antiqua" charset="0"/>
              </a:rPr>
              <a:t>examine for peritoneal irritation</a:t>
            </a:r>
          </a:p>
          <a:p>
            <a:r>
              <a:rPr lang="en" altLang="ja-JP" sz="2400" dirty="0">
                <a:cs typeface="Book Antiqua" charset="0"/>
              </a:rPr>
              <a:t>c) </a:t>
            </a:r>
            <a:r>
              <a:rPr lang="en-US" altLang="ja-JP" sz="2400" dirty="0">
                <a:cs typeface="Book Antiqua" charset="0"/>
              </a:rPr>
              <a:t>administer</a:t>
            </a:r>
            <a:r>
              <a:rPr lang="en" altLang="ja-JP" sz="2400" dirty="0">
                <a:cs typeface="Book Antiqua" charset="0"/>
              </a:rPr>
              <a:t> a broad-spectrum antibiotic</a:t>
            </a:r>
          </a:p>
          <a:p>
            <a:r>
              <a:rPr lang="en" altLang="ja-JP" sz="2400" dirty="0">
                <a:cs typeface="Book Antiqua" charset="0"/>
              </a:rPr>
              <a:t>d) perform an abdominal CT with contrast</a:t>
            </a:r>
          </a:p>
          <a:p>
            <a:r>
              <a:rPr lang="en" altLang="ja-JP" sz="2400" dirty="0">
                <a:cs typeface="Book Antiqua" charset="0"/>
              </a:rPr>
              <a:t>e) perform an upper gastrointestinal endoscopy</a:t>
            </a:r>
          </a:p>
        </p:txBody>
      </p:sp>
      <p:sp>
        <p:nvSpPr>
          <p:cNvPr id="2" name="正方形/長方形 7">
            <a:extLst>
              <a:ext uri="{FF2B5EF4-FFF2-40B4-BE49-F238E27FC236}">
                <a16:creationId xmlns:a16="http://schemas.microsoft.com/office/drawing/2014/main" id="{C466418D-7F34-2A50-D6B4-06796B563E1F}"/>
              </a:ext>
            </a:extLst>
          </p:cNvPr>
          <p:cNvSpPr/>
          <p:nvPr/>
        </p:nvSpPr>
        <p:spPr>
          <a:xfrm>
            <a:off x="7092280" y="6225599"/>
            <a:ext cx="1814920"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b</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250571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2822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113</a:t>
            </a:r>
            <a:r>
              <a:rPr lang="ja-JP" altLang="en-US" sz="2800" b="1" dirty="0">
                <a:latin typeface="+mj-ea"/>
                <a:ea typeface="+mj-ea"/>
              </a:rPr>
              <a:t>回の問題</a:t>
            </a:r>
            <a:r>
              <a:rPr lang="en-US" altLang="ja-JP" sz="2800" b="1" dirty="0">
                <a:latin typeface="+mj-ea"/>
                <a:ea typeface="+mj-ea"/>
              </a:rPr>
              <a:t>: E</a:t>
            </a:r>
            <a:r>
              <a:rPr lang="ja-JP" altLang="en-US" sz="2800" b="1" dirty="0">
                <a:latin typeface="+mj-ea"/>
                <a:ea typeface="+mj-ea"/>
              </a:rPr>
              <a:t>問題</a:t>
            </a:r>
            <a:r>
              <a:rPr lang="en-US" altLang="ja-JP" sz="2800" b="1" dirty="0">
                <a:latin typeface="+mj-ea"/>
                <a:ea typeface="+mj-ea"/>
              </a:rPr>
              <a:t> 41</a:t>
            </a:r>
            <a:r>
              <a:rPr lang="en-US" altLang="ja-JP" sz="2800" b="1" dirty="0">
                <a:latin typeface="+mj-ea"/>
              </a:rPr>
              <a:t> (2019)</a:t>
            </a:r>
            <a:r>
              <a:rPr lang="en-US" altLang="ja-JP" sz="2800" b="1" dirty="0">
                <a:latin typeface="+mj-ea"/>
                <a:ea typeface="+mj-ea"/>
              </a:rPr>
              <a:t> </a:t>
            </a:r>
          </a:p>
        </p:txBody>
      </p:sp>
      <p:sp>
        <p:nvSpPr>
          <p:cNvPr id="8" name="正方形/長方形 7"/>
          <p:cNvSpPr/>
          <p:nvPr/>
        </p:nvSpPr>
        <p:spPr>
          <a:xfrm>
            <a:off x="7092280" y="6225599"/>
            <a:ext cx="1814920"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b</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0" y="985946"/>
            <a:ext cx="8382339" cy="5755422"/>
          </a:xfrm>
          <a:prstGeom prst="rect">
            <a:avLst/>
          </a:prstGeom>
        </p:spPr>
        <p:txBody>
          <a:bodyPr wrap="square">
            <a:spAutoFit/>
          </a:bodyPr>
          <a:lstStyle/>
          <a:p>
            <a:r>
              <a:rPr lang="en-US" altLang="ja-JP" sz="1600" dirty="0"/>
              <a:t>63</a:t>
            </a:r>
            <a:r>
              <a:rPr lang="ja-JP" altLang="en-US" sz="1600" dirty="0"/>
              <a:t>歳の女性。</a:t>
            </a:r>
            <a:r>
              <a:rPr lang="en-US" altLang="ja-JP" sz="1600" dirty="0"/>
              <a:t>7</a:t>
            </a:r>
            <a:r>
              <a:rPr lang="ja-JP" altLang="en-US" sz="1600" dirty="0"/>
              <a:t>月末の正午過ぎ、救急外来に日本語の話せない外国人女性が救急車で搬入された。救急車で同行した配偶者（外国人）が病院の臨床修練外国医師に話した内容と患者の所見をまとめた診療記録を示す。</a:t>
            </a:r>
          </a:p>
          <a:p>
            <a:endParaRPr lang="en" altLang="ja-JP" sz="1600" dirty="0"/>
          </a:p>
          <a:p>
            <a:r>
              <a:rPr lang="en" altLang="ja-JP" sz="1600" dirty="0">
                <a:ea typeface="Meiryo" panose="020B0604030504040204" pitchFamily="34" charset="-128"/>
              </a:rPr>
              <a:t>The patient felt faint while walking on the beach. Shen then sat under a shade where she vomited. She complained of headache and dizziness before fainting. Her face turned red and her breathing became rapid.</a:t>
            </a:r>
          </a:p>
          <a:p>
            <a:r>
              <a:rPr lang="en" altLang="ja-JP" sz="1600" dirty="0">
                <a:ea typeface="Meiryo" panose="020B0604030504040204" pitchFamily="34" charset="-128"/>
              </a:rPr>
              <a:t>Physical examination</a:t>
            </a:r>
          </a:p>
          <a:p>
            <a:r>
              <a:rPr lang="en" altLang="ja-JP" sz="1600" dirty="0">
                <a:ea typeface="Meiryo" panose="020B0604030504040204" pitchFamily="34" charset="-128"/>
              </a:rPr>
              <a:t>        • Body temperature: 39.2℃.</a:t>
            </a:r>
          </a:p>
          <a:p>
            <a:r>
              <a:rPr lang="en" altLang="ja-JP" sz="1600" dirty="0">
                <a:ea typeface="Meiryo" panose="020B0604030504040204" pitchFamily="34" charset="-128"/>
              </a:rPr>
              <a:t>        • Conscious level: Glasgow Coma Scale E3 V4 M5.</a:t>
            </a:r>
          </a:p>
          <a:p>
            <a:r>
              <a:rPr lang="en" altLang="ja-JP" sz="1600" dirty="0">
                <a:ea typeface="Meiryo" panose="020B0604030504040204" pitchFamily="34" charset="-128"/>
              </a:rPr>
              <a:t>        • Skin: generally hot, flushed and dry.</a:t>
            </a:r>
          </a:p>
          <a:p>
            <a:r>
              <a:rPr lang="en" altLang="ja-JP" sz="1600" dirty="0">
                <a:ea typeface="Meiryo" panose="020B0604030504040204" pitchFamily="34" charset="-128"/>
              </a:rPr>
              <a:t>        • Heart rate: 140/min, regular.</a:t>
            </a:r>
          </a:p>
          <a:p>
            <a:r>
              <a:rPr lang="en" altLang="ja-JP" sz="1600" dirty="0">
                <a:ea typeface="Meiryo" panose="020B0604030504040204" pitchFamily="34" charset="-128"/>
              </a:rPr>
              <a:t>        • Blood Pressure: 86/60 mmHg.</a:t>
            </a:r>
          </a:p>
          <a:p>
            <a:r>
              <a:rPr lang="en" altLang="ja-JP" sz="1600" dirty="0">
                <a:ea typeface="Meiryo" panose="020B0604030504040204" pitchFamily="34" charset="-128"/>
              </a:rPr>
              <a:t>        • Respiratory rate: 24/min, shallow.</a:t>
            </a:r>
          </a:p>
          <a:p>
            <a:r>
              <a:rPr lang="en" altLang="ja-JP" sz="1600" dirty="0">
                <a:ea typeface="Meiryo" panose="020B0604030504040204" pitchFamily="34" charset="-128"/>
              </a:rPr>
              <a:t>        • No hemiplegia.</a:t>
            </a:r>
          </a:p>
          <a:p>
            <a:r>
              <a:rPr lang="en" altLang="ja-JP" sz="1600" dirty="0">
                <a:ea typeface="Meiryo" panose="020B0604030504040204" pitchFamily="34" charset="-128"/>
              </a:rPr>
              <a:t>        • Muscle spasms in limbs.</a:t>
            </a:r>
            <a:endParaRPr lang="en" altLang="ja-JP" sz="1600" dirty="0"/>
          </a:p>
          <a:p>
            <a:endParaRPr lang="en-US" altLang="ja-JP" sz="1600" dirty="0"/>
          </a:p>
          <a:p>
            <a:r>
              <a:rPr lang="ja-JP" altLang="en-US" sz="1600" dirty="0"/>
              <a:t>まず行うべきなのはどれか。</a:t>
            </a:r>
          </a:p>
          <a:p>
            <a:r>
              <a:rPr lang="en" altLang="ja-JP" sz="1600" dirty="0">
                <a:ea typeface="Meiryo" panose="020B0604030504040204" pitchFamily="34" charset="-128"/>
              </a:rPr>
              <a:t>a) Chest CT</a:t>
            </a:r>
          </a:p>
          <a:p>
            <a:r>
              <a:rPr lang="en" altLang="ja-JP" sz="1600" dirty="0">
                <a:ea typeface="Meiryo" panose="020B0604030504040204" pitchFamily="34" charset="-128"/>
              </a:rPr>
              <a:t>b) Body cooling</a:t>
            </a:r>
          </a:p>
          <a:p>
            <a:r>
              <a:rPr lang="en" altLang="ja-JP" sz="1600" dirty="0">
                <a:ea typeface="Meiryo" panose="020B0604030504040204" pitchFamily="34" charset="-128"/>
              </a:rPr>
              <a:t>c) Oral water intake</a:t>
            </a:r>
          </a:p>
          <a:p>
            <a:r>
              <a:rPr lang="en" altLang="ja-JP" sz="1600" dirty="0">
                <a:ea typeface="Meiryo" panose="020B0604030504040204" pitchFamily="34" charset="-128"/>
              </a:rPr>
              <a:t>d) Tracheal intubation</a:t>
            </a:r>
          </a:p>
          <a:p>
            <a:r>
              <a:rPr lang="en" altLang="ja-JP" sz="1600" dirty="0">
                <a:ea typeface="Meiryo" panose="020B0604030504040204" pitchFamily="34" charset="-128"/>
              </a:rPr>
              <a:t>e) Antibiotics infusion</a:t>
            </a:r>
          </a:p>
        </p:txBody>
      </p:sp>
    </p:spTree>
    <p:extLst>
      <p:ext uri="{BB962C8B-B14F-4D97-AF65-F5344CB8AC3E}">
        <p14:creationId xmlns:p14="http://schemas.microsoft.com/office/powerpoint/2010/main" val="149872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24861" y="980728"/>
            <a:ext cx="8382340" cy="4980851"/>
          </a:xfrm>
          <a:prstGeom prst="rect">
            <a:avLst/>
          </a:prstGeom>
        </p:spPr>
        <p:txBody>
          <a:bodyPr wrap="square">
            <a:spAutoFit/>
          </a:bodyPr>
          <a:lstStyle/>
          <a:p>
            <a:pPr>
              <a:spcBef>
                <a:spcPts val="1400"/>
              </a:spcBef>
              <a:spcAft>
                <a:spcPts val="1400"/>
              </a:spcAft>
            </a:pPr>
            <a:r>
              <a:rPr lang="ja-JP" altLang="en-US" dirty="0"/>
              <a:t>救急外来に日本語を話せない</a:t>
            </a:r>
            <a:r>
              <a:rPr lang="en-US" altLang="ja-JP" dirty="0"/>
              <a:t>40</a:t>
            </a:r>
            <a:r>
              <a:rPr lang="ja-JP" altLang="en-US" dirty="0"/>
              <a:t>歳の外国人女性が来院した。病院に勤務している外国人医師が英語で医療面接と身体診察とを行い、記載した診療録の一部を示す。</a:t>
            </a:r>
            <a:endParaRPr lang="en-US" altLang="ja-JP" dirty="0"/>
          </a:p>
          <a:p>
            <a:r>
              <a:rPr lang="en" altLang="ja-JP" dirty="0">
                <a:ea typeface="Meiryo" panose="020B0604030504040204" pitchFamily="34" charset="-128"/>
                <a:cs typeface="Book Antiqua" charset="0"/>
              </a:rPr>
              <a:t>Presenting Complaint: Severe lower abdominal pain.</a:t>
            </a:r>
          </a:p>
          <a:p>
            <a:r>
              <a:rPr lang="en" altLang="ja-JP" dirty="0">
                <a:ea typeface="Meiryo" panose="020B0604030504040204" pitchFamily="34" charset="-128"/>
                <a:cs typeface="Book Antiqua" charset="0"/>
              </a:rPr>
              <a:t>History of presenting complaint: Sudden onset of right lower abdominal pain 6 hours ago. Pain has been gradually worsening. Slight nausea but no vomiting or diarrhea. Last menstruation was 9 weeks ago. She noticed vaginal spotting* 3 days ago.</a:t>
            </a:r>
          </a:p>
          <a:p>
            <a:r>
              <a:rPr lang="en" altLang="ja-JP" dirty="0">
                <a:ea typeface="Meiryo" panose="020B0604030504040204" pitchFamily="34" charset="-128"/>
                <a:cs typeface="Book Antiqua" charset="0"/>
              </a:rPr>
              <a:t>Past medical and social history: Appendectomy at 18. Married.</a:t>
            </a:r>
          </a:p>
          <a:p>
            <a:r>
              <a:rPr lang="en" altLang="ja-JP" dirty="0">
                <a:ea typeface="Meiryo" panose="020B0604030504040204" pitchFamily="34" charset="-128"/>
                <a:cs typeface="Book Antiqua" charset="0"/>
              </a:rPr>
              <a:t>Examination: Temperature 36.3℃. Right lower abdominal tenderness without rebound tenderness. Bowel sounds are reduced.</a:t>
            </a:r>
          </a:p>
          <a:p>
            <a:pPr algn="r"/>
            <a:r>
              <a:rPr lang="en" altLang="ja-JP" dirty="0">
                <a:ea typeface="Meiryo" panose="020B0604030504040204" pitchFamily="34" charset="-128"/>
                <a:cs typeface="Book Antiqua" charset="0"/>
              </a:rPr>
              <a:t>*vaginal spotting</a:t>
            </a:r>
            <a:r>
              <a:rPr lang="ja-JP" altLang="en" dirty="0">
                <a:cs typeface="Book Antiqua" charset="0"/>
              </a:rPr>
              <a:t>（</a:t>
            </a:r>
            <a:r>
              <a:rPr lang="ja-JP" altLang="en-US" dirty="0">
                <a:cs typeface="Book Antiqua" charset="0"/>
              </a:rPr>
              <a:t>少量の性器出血）</a:t>
            </a:r>
            <a:endParaRPr lang="en-US" altLang="ja-JP" dirty="0">
              <a:cs typeface="Book Antiqua" charset="0"/>
            </a:endParaRPr>
          </a:p>
          <a:p>
            <a:endParaRPr lang="en-US" altLang="ja-JP" dirty="0"/>
          </a:p>
          <a:p>
            <a:r>
              <a:rPr lang="ja-JP" altLang="en-US" dirty="0"/>
              <a:t>可能性の高い疾患はどれか。</a:t>
            </a:r>
          </a:p>
          <a:p>
            <a:r>
              <a:rPr lang="en-US" altLang="ja-JP" dirty="0">
                <a:ea typeface="Meiryo" panose="020B0604030504040204" pitchFamily="34" charset="-128"/>
              </a:rPr>
              <a:t>a) Crohn's disease</a:t>
            </a:r>
          </a:p>
          <a:p>
            <a:r>
              <a:rPr lang="en-US" altLang="ja-JP" dirty="0">
                <a:ea typeface="Meiryo" panose="020B0604030504040204" pitchFamily="34" charset="-128"/>
              </a:rPr>
              <a:t>b) Ectopic pregnancy</a:t>
            </a:r>
          </a:p>
          <a:p>
            <a:r>
              <a:rPr lang="en-US" altLang="ja-JP" dirty="0">
                <a:ea typeface="Meiryo" panose="020B0604030504040204" pitchFamily="34" charset="-128"/>
              </a:rPr>
              <a:t>c) Pelvic inflammatory disease</a:t>
            </a:r>
          </a:p>
          <a:p>
            <a:r>
              <a:rPr lang="en-US" altLang="ja-JP" dirty="0">
                <a:ea typeface="Meiryo" panose="020B0604030504040204" pitchFamily="34" charset="-128"/>
              </a:rPr>
              <a:t>d) Premenstrual syndrome</a:t>
            </a:r>
          </a:p>
          <a:p>
            <a:r>
              <a:rPr lang="en-US" altLang="ja-JP" dirty="0">
                <a:ea typeface="Meiryo" panose="020B0604030504040204" pitchFamily="34" charset="-128"/>
              </a:rPr>
              <a:t>e) Ureterolithiasis</a:t>
            </a:r>
            <a:endParaRPr lang="ja-JP" altLang="en-US" sz="2000" dirty="0">
              <a:ea typeface="Meiryo" panose="020B0604030504040204" pitchFamily="34" charset="-128"/>
              <a:cs typeface="Book Antiqua" charset="0"/>
            </a:endParaRPr>
          </a:p>
        </p:txBody>
      </p:sp>
      <p:sp>
        <p:nvSpPr>
          <p:cNvPr id="2" name="正方形/長方形 7">
            <a:extLst>
              <a:ext uri="{FF2B5EF4-FFF2-40B4-BE49-F238E27FC236}">
                <a16:creationId xmlns:a16="http://schemas.microsoft.com/office/drawing/2014/main" id="{9147F5F0-D2B6-A72C-DD08-871EF4D409A7}"/>
              </a:ext>
            </a:extLst>
          </p:cNvPr>
          <p:cNvSpPr/>
          <p:nvPr/>
        </p:nvSpPr>
        <p:spPr>
          <a:xfrm>
            <a:off x="7092280" y="6225599"/>
            <a:ext cx="1814920"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b</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7" name="正方形/長方形 4">
            <a:extLst>
              <a:ext uri="{FF2B5EF4-FFF2-40B4-BE49-F238E27FC236}">
                <a16:creationId xmlns:a16="http://schemas.microsoft.com/office/drawing/2014/main" id="{4EB4D611-B7B2-5458-88BB-F80D73223998}"/>
              </a:ext>
            </a:extLst>
          </p:cNvPr>
          <p:cNvSpPr>
            <a:spLocks noChangeArrowheads="1"/>
          </p:cNvSpPr>
          <p:nvPr/>
        </p:nvSpPr>
        <p:spPr bwMode="auto">
          <a:xfrm>
            <a:off x="524861" y="324516"/>
            <a:ext cx="508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lvl="0" eaLnBrk="0" fontAlgn="base" hangingPunct="0">
              <a:spcBef>
                <a:spcPct val="30000"/>
              </a:spcBef>
              <a:spcAft>
                <a:spcPct val="0"/>
              </a:spcAft>
              <a:defRPr/>
            </a:pPr>
            <a:r>
              <a:rPr lang="ja-JP" altLang="en-US" sz="2800" b="1" dirty="0">
                <a:latin typeface="+mj-ea"/>
                <a:ea typeface="+mj-ea"/>
              </a:rPr>
              <a:t>第</a:t>
            </a:r>
            <a:r>
              <a:rPr lang="en-US" altLang="ja-JP" sz="2800" b="1" dirty="0">
                <a:latin typeface="+mj-ea"/>
                <a:ea typeface="+mj-ea"/>
              </a:rPr>
              <a:t>112</a:t>
            </a:r>
            <a:r>
              <a:rPr lang="ja-JP" altLang="en-US" sz="2800" b="1" dirty="0">
                <a:latin typeface="+mj-ea"/>
                <a:ea typeface="+mj-ea"/>
              </a:rPr>
              <a:t>回の問題</a:t>
            </a:r>
            <a:r>
              <a:rPr lang="en-US" altLang="ja-JP" sz="2800" b="1" dirty="0">
                <a:latin typeface="+mj-ea"/>
                <a:ea typeface="+mj-ea"/>
              </a:rPr>
              <a:t>: B</a:t>
            </a:r>
            <a:r>
              <a:rPr lang="ja-JP" altLang="en-US" sz="2800" b="1" dirty="0">
                <a:latin typeface="+mj-ea"/>
                <a:ea typeface="+mj-ea"/>
              </a:rPr>
              <a:t>問題</a:t>
            </a:r>
            <a:r>
              <a:rPr lang="en-US" altLang="ja-JP" sz="2800" b="1" dirty="0">
                <a:latin typeface="+mj-ea"/>
                <a:ea typeface="+mj-ea"/>
              </a:rPr>
              <a:t>32</a:t>
            </a:r>
            <a:r>
              <a:rPr lang="en-US" altLang="ja-JP" sz="2800" b="1" dirty="0">
                <a:latin typeface="+mj-ea"/>
              </a:rPr>
              <a:t> (2018)</a:t>
            </a:r>
            <a:endParaRPr lang="en-US" altLang="ja-JP" sz="2800" b="1" dirty="0">
              <a:latin typeface="+mj-ea"/>
              <a:ea typeface="+mj-ea"/>
            </a:endParaRPr>
          </a:p>
        </p:txBody>
      </p:sp>
    </p:spTree>
    <p:extLst>
      <p:ext uri="{BB962C8B-B14F-4D97-AF65-F5344CB8AC3E}">
        <p14:creationId xmlns:p14="http://schemas.microsoft.com/office/powerpoint/2010/main" val="182069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24861" y="987593"/>
            <a:ext cx="8382339" cy="4980851"/>
          </a:xfrm>
          <a:prstGeom prst="rect">
            <a:avLst/>
          </a:prstGeom>
        </p:spPr>
        <p:txBody>
          <a:bodyPr wrap="square">
            <a:spAutoFit/>
          </a:bodyPr>
          <a:lstStyle/>
          <a:p>
            <a:pPr>
              <a:spcBef>
                <a:spcPts val="1400"/>
              </a:spcBef>
              <a:spcAft>
                <a:spcPts val="1400"/>
              </a:spcAft>
            </a:pPr>
            <a:r>
              <a:rPr lang="ja-JP" altLang="en-US" dirty="0">
                <a:latin typeface="+mn-ea"/>
              </a:rPr>
              <a:t>北米での医学会参加のため搭乗していた旅客機内でドクターコールがあり対応した。目的地の空港のスタッフに情報提供した方が良いと判断し、乗務員に伝えたところ、「所見をメモして欲しい」と依頼され記載した文面を示す。</a:t>
            </a:r>
            <a:endParaRPr lang="en-US" altLang="ja-JP" dirty="0">
              <a:latin typeface="+mn-ea"/>
            </a:endParaRPr>
          </a:p>
          <a:p>
            <a:r>
              <a:rPr lang="en" altLang="ja-JP" dirty="0">
                <a:ea typeface="Meiryo" panose="020B0604030504040204" pitchFamily="34" charset="-128"/>
                <a:cs typeface="Book Antiqua" charset="0"/>
              </a:rPr>
              <a:t>A 78-year-old female passenger has developed swelling of her left lower leg towards the end of a long-haul flight. She does not complain of any pain at rest. </a:t>
            </a:r>
          </a:p>
          <a:p>
            <a:r>
              <a:rPr lang="en" altLang="ja-JP" dirty="0">
                <a:ea typeface="Meiryo" panose="020B0604030504040204" pitchFamily="34" charset="-128"/>
                <a:cs typeface="Book Antiqua" charset="0"/>
              </a:rPr>
              <a:t>She has pitting edema of there left lower leg, but no color or temperature changes are observed. Calf pain is induced on dorsiflexion of her left foot. </a:t>
            </a:r>
          </a:p>
          <a:p>
            <a:r>
              <a:rPr lang="en" altLang="ja-JP" dirty="0">
                <a:ea typeface="Meiryo" panose="020B0604030504040204" pitchFamily="34" charset="-128"/>
                <a:cs typeface="Book Antiqua" charset="0"/>
              </a:rPr>
              <a:t>Because she suffers from shortness of breath, the possibility of pulmonary embolism should be considered and transfer to an appropriate hospital is advised.</a:t>
            </a:r>
            <a:endParaRPr lang="en" altLang="ja-JP" dirty="0">
              <a:latin typeface="+mn-ea"/>
              <a:cs typeface="Book Antiqua" charset="0"/>
            </a:endParaRPr>
          </a:p>
          <a:p>
            <a:endParaRPr lang="en" altLang="ja-JP" dirty="0">
              <a:latin typeface="+mn-ea"/>
              <a:cs typeface="Book Antiqua" charset="0"/>
            </a:endParaRPr>
          </a:p>
          <a:p>
            <a:r>
              <a:rPr lang="ja-JP" altLang="en-US" dirty="0">
                <a:latin typeface="+mn-ea"/>
                <a:cs typeface="Book Antiqua" charset="0"/>
              </a:rPr>
              <a:t>原因として考えられるのはどれか。</a:t>
            </a:r>
          </a:p>
          <a:p>
            <a:endParaRPr lang="ja-JP" altLang="en-US" dirty="0">
              <a:latin typeface="+mn-ea"/>
              <a:cs typeface="Book Antiqua" charset="0"/>
            </a:endParaRPr>
          </a:p>
          <a:p>
            <a:r>
              <a:rPr lang="en" altLang="ja-JP" dirty="0">
                <a:ea typeface="Meiryo" panose="020B0604030504040204" pitchFamily="34" charset="-128"/>
                <a:cs typeface="Book Antiqua" charset="0"/>
              </a:rPr>
              <a:t>a) Acute kidney injury</a:t>
            </a:r>
          </a:p>
          <a:p>
            <a:r>
              <a:rPr lang="en" altLang="ja-JP" dirty="0">
                <a:ea typeface="Meiryo" panose="020B0604030504040204" pitchFamily="34" charset="-128"/>
                <a:cs typeface="Book Antiqua" charset="0"/>
              </a:rPr>
              <a:t>b) Deep venous thrombosis</a:t>
            </a:r>
          </a:p>
          <a:p>
            <a:r>
              <a:rPr lang="en" altLang="ja-JP" dirty="0">
                <a:ea typeface="Meiryo" panose="020B0604030504040204" pitchFamily="34" charset="-128"/>
                <a:cs typeface="Book Antiqua" charset="0"/>
              </a:rPr>
              <a:t>c) Femoral neck fracture</a:t>
            </a:r>
          </a:p>
          <a:p>
            <a:r>
              <a:rPr lang="en" altLang="ja-JP" dirty="0">
                <a:ea typeface="Meiryo" panose="020B0604030504040204" pitchFamily="34" charset="-128"/>
                <a:cs typeface="Book Antiqua" charset="0"/>
              </a:rPr>
              <a:t>d) Heart failure</a:t>
            </a:r>
          </a:p>
          <a:p>
            <a:r>
              <a:rPr lang="en" altLang="ja-JP" dirty="0">
                <a:ea typeface="Meiryo" panose="020B0604030504040204" pitchFamily="34" charset="-128"/>
                <a:cs typeface="Book Antiqua" charset="0"/>
              </a:rPr>
              <a:t>e) Peripheral arterial disease</a:t>
            </a:r>
          </a:p>
        </p:txBody>
      </p:sp>
      <p:sp>
        <p:nvSpPr>
          <p:cNvPr id="2" name="正方形/長方形 7">
            <a:extLst>
              <a:ext uri="{FF2B5EF4-FFF2-40B4-BE49-F238E27FC236}">
                <a16:creationId xmlns:a16="http://schemas.microsoft.com/office/drawing/2014/main" id="{A1DC2C5C-2CF2-23C5-0501-8F57DA037025}"/>
              </a:ext>
            </a:extLst>
          </p:cNvPr>
          <p:cNvSpPr/>
          <p:nvPr/>
        </p:nvSpPr>
        <p:spPr>
          <a:xfrm>
            <a:off x="7092280" y="6225599"/>
            <a:ext cx="1814920"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b</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11" name="正方形/長方形 4">
            <a:extLst>
              <a:ext uri="{FF2B5EF4-FFF2-40B4-BE49-F238E27FC236}">
                <a16:creationId xmlns:a16="http://schemas.microsoft.com/office/drawing/2014/main" id="{DE04FEC3-9DE2-A50E-5F42-6231B3459196}"/>
              </a:ext>
            </a:extLst>
          </p:cNvPr>
          <p:cNvSpPr>
            <a:spLocks noChangeArrowheads="1"/>
          </p:cNvSpPr>
          <p:nvPr/>
        </p:nvSpPr>
        <p:spPr bwMode="auto">
          <a:xfrm>
            <a:off x="524861" y="324516"/>
            <a:ext cx="51716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lvl="0" eaLnBrk="0" fontAlgn="base" hangingPunct="0">
              <a:spcBef>
                <a:spcPct val="30000"/>
              </a:spcBef>
              <a:spcAft>
                <a:spcPct val="0"/>
              </a:spcAft>
              <a:defRPr/>
            </a:pPr>
            <a:r>
              <a:rPr lang="ja-JP" altLang="en-US" sz="2800" b="1" dirty="0">
                <a:latin typeface="+mj-ea"/>
                <a:ea typeface="+mj-ea"/>
              </a:rPr>
              <a:t>第</a:t>
            </a:r>
            <a:r>
              <a:rPr lang="en-US" altLang="ja-JP" sz="2800" b="1" dirty="0">
                <a:latin typeface="+mj-ea"/>
                <a:ea typeface="+mj-ea"/>
              </a:rPr>
              <a:t>112</a:t>
            </a:r>
            <a:r>
              <a:rPr lang="ja-JP" altLang="en-US" sz="2800" b="1" dirty="0">
                <a:latin typeface="+mj-ea"/>
                <a:ea typeface="+mj-ea"/>
              </a:rPr>
              <a:t>回の問題</a:t>
            </a:r>
            <a:r>
              <a:rPr lang="en-US" altLang="ja-JP" sz="2800" b="1" dirty="0">
                <a:latin typeface="+mj-ea"/>
                <a:ea typeface="+mj-ea"/>
              </a:rPr>
              <a:t>: E</a:t>
            </a:r>
            <a:r>
              <a:rPr lang="ja-JP" altLang="en-US" sz="2800" b="1" dirty="0">
                <a:latin typeface="+mj-ea"/>
                <a:ea typeface="+mj-ea"/>
              </a:rPr>
              <a:t>問題</a:t>
            </a:r>
            <a:r>
              <a:rPr lang="en-US" altLang="ja-JP" sz="2800" b="1" dirty="0">
                <a:latin typeface="+mj-ea"/>
                <a:ea typeface="+mj-ea"/>
              </a:rPr>
              <a:t>31</a:t>
            </a:r>
            <a:r>
              <a:rPr lang="en-US" altLang="ja-JP" sz="2800" b="1" dirty="0">
                <a:latin typeface="+mj-ea"/>
              </a:rPr>
              <a:t> (2018)</a:t>
            </a:r>
            <a:r>
              <a:rPr lang="en-US" altLang="ja-JP" sz="2800" b="1" dirty="0">
                <a:latin typeface="+mj-ea"/>
                <a:ea typeface="+mj-ea"/>
              </a:rPr>
              <a:t> </a:t>
            </a:r>
          </a:p>
        </p:txBody>
      </p:sp>
    </p:spTree>
    <p:extLst>
      <p:ext uri="{BB962C8B-B14F-4D97-AF65-F5344CB8AC3E}">
        <p14:creationId xmlns:p14="http://schemas.microsoft.com/office/powerpoint/2010/main" val="372569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24861" y="980728"/>
            <a:ext cx="8403178" cy="5534849"/>
          </a:xfrm>
          <a:prstGeom prst="rect">
            <a:avLst/>
          </a:prstGeom>
        </p:spPr>
        <p:txBody>
          <a:bodyPr wrap="square">
            <a:spAutoFit/>
          </a:bodyPr>
          <a:lstStyle/>
          <a:p>
            <a:pPr>
              <a:spcBef>
                <a:spcPts val="1400"/>
              </a:spcBef>
              <a:spcAft>
                <a:spcPts val="1400"/>
              </a:spcAft>
            </a:pPr>
            <a:r>
              <a:rPr lang="ja-JP" altLang="en-US" dirty="0">
                <a:solidFill>
                  <a:srgbClr val="212121"/>
                </a:solidFill>
              </a:rPr>
              <a:t>救急外来に日本語の話せない</a:t>
            </a:r>
            <a:r>
              <a:rPr lang="en-US" altLang="ja-JP" dirty="0">
                <a:solidFill>
                  <a:srgbClr val="212121"/>
                </a:solidFill>
              </a:rPr>
              <a:t>68</a:t>
            </a:r>
            <a:r>
              <a:rPr lang="ja-JP" altLang="en-US" dirty="0">
                <a:solidFill>
                  <a:srgbClr val="212121"/>
                </a:solidFill>
              </a:rPr>
              <a:t>歳の外国人男性が来院した。対応した臨床修練外国医師が診察と検査を行い記載した診療録の一部を示す。</a:t>
            </a:r>
            <a:endParaRPr lang="en-US" altLang="ja-JP" dirty="0">
              <a:solidFill>
                <a:srgbClr val="212121"/>
              </a:solidFill>
            </a:endParaRPr>
          </a:p>
          <a:p>
            <a:r>
              <a:rPr lang="en-US" altLang="ja-JP" dirty="0">
                <a:ea typeface="Meiryo" panose="020B0604030504040204" pitchFamily="34" charset="-128"/>
                <a:cs typeface="Book Antiqua" charset="0"/>
              </a:rPr>
              <a:t>Presenting complaint: Abdominal pain at the left lower quadrant.</a:t>
            </a:r>
          </a:p>
          <a:p>
            <a:r>
              <a:rPr lang="en-US" altLang="ja-JP" dirty="0">
                <a:ea typeface="Meiryo" panose="020B0604030504040204" pitchFamily="34" charset="-128"/>
                <a:cs typeface="Book Antiqua" charset="0"/>
              </a:rPr>
              <a:t>History of present complaint: Sudden onset of sharp pain at the left lower abdomen 3 days ago. Associated with nausea and chills.</a:t>
            </a:r>
          </a:p>
          <a:p>
            <a:r>
              <a:rPr lang="en-US" altLang="ja-JP" dirty="0">
                <a:ea typeface="Meiryo" panose="020B0604030504040204" pitchFamily="34" charset="-128"/>
                <a:cs typeface="Book Antiqua" charset="0"/>
              </a:rPr>
              <a:t>Examination:</a:t>
            </a:r>
          </a:p>
          <a:p>
            <a:r>
              <a:rPr lang="en-US" altLang="ja-JP" dirty="0">
                <a:ea typeface="Meiryo" panose="020B0604030504040204" pitchFamily="34" charset="-128"/>
                <a:cs typeface="Book Antiqua" charset="0"/>
              </a:rPr>
              <a:t>Temperature 37.2℃</a:t>
            </a:r>
          </a:p>
          <a:p>
            <a:r>
              <a:rPr lang="en-US" altLang="ja-JP" dirty="0">
                <a:ea typeface="Meiryo" panose="020B0604030504040204" pitchFamily="34" charset="-128"/>
                <a:cs typeface="Book Antiqua" charset="0"/>
              </a:rPr>
              <a:t>No pallor or jaundice.</a:t>
            </a:r>
          </a:p>
          <a:p>
            <a:r>
              <a:rPr lang="en-US" altLang="ja-JP" dirty="0">
                <a:ea typeface="Meiryo" panose="020B0604030504040204" pitchFamily="34" charset="-128"/>
                <a:cs typeface="Book Antiqua" charset="0"/>
              </a:rPr>
              <a:t>Generalized abdominal distention with abdominal tenderness and localized rebound tenderness at the left lower quadrant. Bowel sounds are reduced. </a:t>
            </a:r>
          </a:p>
          <a:p>
            <a:r>
              <a:rPr lang="en-US" altLang="ja-JP" dirty="0">
                <a:ea typeface="Meiryo" panose="020B0604030504040204" pitchFamily="34" charset="-128"/>
                <a:cs typeface="Book Antiqua" charset="0"/>
              </a:rPr>
              <a:t>No tenderness or mass on rectal examination.</a:t>
            </a:r>
          </a:p>
          <a:p>
            <a:r>
              <a:rPr lang="en-US" altLang="ja-JP" dirty="0">
                <a:ea typeface="Meiryo" panose="020B0604030504040204" pitchFamily="34" charset="-128"/>
                <a:cs typeface="Book Antiqua" charset="0"/>
              </a:rPr>
              <a:t>Investigation:</a:t>
            </a:r>
          </a:p>
          <a:p>
            <a:r>
              <a:rPr lang="en-US" altLang="ja-JP" dirty="0">
                <a:ea typeface="Meiryo" panose="020B0604030504040204" pitchFamily="34" charset="-128"/>
                <a:cs typeface="Book Antiqua" charset="0"/>
              </a:rPr>
              <a:t>WBC count: 11,300/</a:t>
            </a:r>
            <a:r>
              <a:rPr lang="en-US" altLang="ja-JP" dirty="0" err="1">
                <a:ea typeface="Meiryo" panose="020B0604030504040204" pitchFamily="34" charset="-128"/>
                <a:cs typeface="Book Antiqua" charset="0"/>
              </a:rPr>
              <a:t>μL</a:t>
            </a:r>
            <a:r>
              <a:rPr lang="en-US" altLang="ja-JP" dirty="0">
                <a:ea typeface="Meiryo" panose="020B0604030504040204" pitchFamily="34" charset="-128"/>
                <a:cs typeface="Book Antiqua" charset="0"/>
              </a:rPr>
              <a:t>, CRP: 9.8 mg/dL.</a:t>
            </a:r>
          </a:p>
          <a:p>
            <a:r>
              <a:rPr lang="en-US" altLang="ja-JP" dirty="0">
                <a:ea typeface="Meiryo" panose="020B0604030504040204" pitchFamily="34" charset="-128"/>
                <a:cs typeface="Book Antiqua" charset="0"/>
              </a:rPr>
              <a:t>CT: multiple small pouches with thickened bowel walls of the sigmoid colon.</a:t>
            </a:r>
          </a:p>
          <a:p>
            <a:br>
              <a:rPr lang="ja-JP" altLang="en-US" dirty="0"/>
            </a:br>
            <a:r>
              <a:rPr lang="ja-JP" altLang="en-US" dirty="0">
                <a:cs typeface="Book Antiqua" charset="0"/>
              </a:rPr>
              <a:t>診断はどれか。</a:t>
            </a:r>
          </a:p>
          <a:p>
            <a:r>
              <a:rPr lang="en-CA" altLang="ja-JP" dirty="0">
                <a:ea typeface="Meiryo" panose="020B0604030504040204" pitchFamily="34" charset="-128"/>
                <a:cs typeface="Book Antiqua" charset="0"/>
              </a:rPr>
              <a:t>a) Crohn’s disease		b) Sigmoid volvulus</a:t>
            </a:r>
          </a:p>
          <a:p>
            <a:r>
              <a:rPr lang="en-CA" altLang="ja-JP" dirty="0">
                <a:ea typeface="Meiryo" panose="020B0604030504040204" pitchFamily="34" charset="-128"/>
                <a:cs typeface="Book Antiqua" charset="0"/>
              </a:rPr>
              <a:t>c) Acute appendicitis	d) Sigmoid diverticulitis</a:t>
            </a:r>
          </a:p>
          <a:p>
            <a:r>
              <a:rPr lang="en-CA" altLang="ja-JP" dirty="0">
                <a:ea typeface="Meiryo" panose="020B0604030504040204" pitchFamily="34" charset="-128"/>
                <a:cs typeface="Book Antiqua" charset="0"/>
              </a:rPr>
              <a:t>e) Meckel's diverticulosis</a:t>
            </a:r>
          </a:p>
        </p:txBody>
      </p:sp>
      <p:sp>
        <p:nvSpPr>
          <p:cNvPr id="2" name="正方形/長方形 7">
            <a:extLst>
              <a:ext uri="{FF2B5EF4-FFF2-40B4-BE49-F238E27FC236}">
                <a16:creationId xmlns:a16="http://schemas.microsoft.com/office/drawing/2014/main" id="{5AFA8CA8-CCFF-5B2E-AE78-F7C95FF0FB33}"/>
              </a:ext>
            </a:extLst>
          </p:cNvPr>
          <p:cNvSpPr/>
          <p:nvPr/>
        </p:nvSpPr>
        <p:spPr>
          <a:xfrm>
            <a:off x="7092280" y="6225599"/>
            <a:ext cx="1835759"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d</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3" name="正方形/長方形 4">
            <a:extLst>
              <a:ext uri="{FF2B5EF4-FFF2-40B4-BE49-F238E27FC236}">
                <a16:creationId xmlns:a16="http://schemas.microsoft.com/office/drawing/2014/main" id="{205BFAAE-44DA-27B9-B241-B7CEDD5F38E8}"/>
              </a:ext>
            </a:extLst>
          </p:cNvPr>
          <p:cNvSpPr>
            <a:spLocks noChangeArrowheads="1"/>
          </p:cNvSpPr>
          <p:nvPr/>
        </p:nvSpPr>
        <p:spPr bwMode="auto">
          <a:xfrm>
            <a:off x="524861" y="324516"/>
            <a:ext cx="5206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lvl="0" eaLnBrk="0" fontAlgn="base" hangingPunct="0">
              <a:spcBef>
                <a:spcPct val="30000"/>
              </a:spcBef>
              <a:spcAft>
                <a:spcPct val="0"/>
              </a:spcAft>
              <a:defRPr/>
            </a:pPr>
            <a:r>
              <a:rPr lang="ja-JP" altLang="en-US" sz="2800" b="1" dirty="0">
                <a:latin typeface="+mj-ea"/>
                <a:ea typeface="+mj-ea"/>
              </a:rPr>
              <a:t>第</a:t>
            </a:r>
            <a:r>
              <a:rPr lang="en-US" altLang="ja-JP" sz="2800" b="1" dirty="0">
                <a:latin typeface="+mj-ea"/>
                <a:ea typeface="+mj-ea"/>
              </a:rPr>
              <a:t>111</a:t>
            </a:r>
            <a:r>
              <a:rPr lang="ja-JP" altLang="en-US" sz="2800" b="1" dirty="0">
                <a:latin typeface="+mj-ea"/>
                <a:ea typeface="+mj-ea"/>
              </a:rPr>
              <a:t>回の問題</a:t>
            </a:r>
            <a:r>
              <a:rPr lang="en-US" altLang="ja-JP" sz="2800" b="1" dirty="0">
                <a:latin typeface="+mj-ea"/>
                <a:ea typeface="+mj-ea"/>
              </a:rPr>
              <a:t>: C</a:t>
            </a:r>
            <a:r>
              <a:rPr lang="ja-JP" altLang="en-US" sz="2800" b="1" dirty="0">
                <a:latin typeface="+mj-ea"/>
                <a:ea typeface="+mj-ea"/>
              </a:rPr>
              <a:t>問題</a:t>
            </a:r>
            <a:r>
              <a:rPr lang="en-US" altLang="ja-JP" sz="2800" b="1" dirty="0">
                <a:latin typeface="+mj-ea"/>
                <a:ea typeface="+mj-ea"/>
              </a:rPr>
              <a:t>17</a:t>
            </a:r>
            <a:r>
              <a:rPr lang="en-US" altLang="ja-JP" sz="2800" b="1" dirty="0">
                <a:latin typeface="+mj-ea"/>
              </a:rPr>
              <a:t> (2017)</a:t>
            </a:r>
            <a:r>
              <a:rPr lang="en-US" altLang="ja-JP" sz="2800" b="1" dirty="0">
                <a:latin typeface="+mj-ea"/>
                <a:ea typeface="+mj-ea"/>
              </a:rPr>
              <a:t> </a:t>
            </a:r>
          </a:p>
        </p:txBody>
      </p:sp>
    </p:spTree>
    <p:extLst>
      <p:ext uri="{BB962C8B-B14F-4D97-AF65-F5344CB8AC3E}">
        <p14:creationId xmlns:p14="http://schemas.microsoft.com/office/powerpoint/2010/main" val="143962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24861" y="990495"/>
            <a:ext cx="8363104" cy="5442516"/>
          </a:xfrm>
          <a:prstGeom prst="rect">
            <a:avLst/>
          </a:prstGeom>
        </p:spPr>
        <p:txBody>
          <a:bodyPr wrap="square">
            <a:spAutoFit/>
          </a:bodyPr>
          <a:lstStyle/>
          <a:p>
            <a:pPr>
              <a:spcBef>
                <a:spcPts val="1400"/>
              </a:spcBef>
              <a:spcAft>
                <a:spcPts val="1400"/>
              </a:spcAft>
            </a:pPr>
            <a:r>
              <a:rPr lang="ja-JP" altLang="en-US" sz="1600" dirty="0"/>
              <a:t>観光旅行中に倒れたという外国人女性が救急車で搬入された。大きく呼びかけるとかすかに目を開くが意思の疎通は取れない。同行の友人によると持病があるとのことで、女性のかかりつけ医から預かった手紙を差し出した。</a:t>
            </a:r>
            <a:endParaRPr lang="en-US" altLang="ja-JP" sz="1600" dirty="0"/>
          </a:p>
          <a:p>
            <a:r>
              <a:rPr lang="en-US" altLang="ja-JP" sz="1600" dirty="0">
                <a:ea typeface="Meiryo" panose="020B0604030504040204" pitchFamily="34" charset="-128"/>
                <a:cs typeface="Book Antiqua" charset="0"/>
              </a:rPr>
              <a:t>To whom it may concern:</a:t>
            </a:r>
          </a:p>
          <a:p>
            <a:r>
              <a:rPr lang="en-US" altLang="ja-JP" sz="1600" dirty="0">
                <a:ea typeface="Meiryo" panose="020B0604030504040204" pitchFamily="34" charset="-128"/>
                <a:cs typeface="Book Antiqua" charset="0"/>
              </a:rPr>
              <a:t>This is to inform you that Ms. XXX (Birth Date 3/14/1998) has 21-hydroxylase deficiency. Her condition has been well-controlled with 9 alpha-fludrocortisone and hydrocortisone. Although she does not experience any problems during her daily activities, there is a small but certain possibility that she falls into a state of adrenal failure, especially if she is confronted with severe stress on her week-long trip to Japan.</a:t>
            </a:r>
          </a:p>
          <a:p>
            <a:r>
              <a:rPr lang="en-US" altLang="ja-JP" sz="1600" dirty="0">
                <a:ea typeface="Meiryo" panose="020B0604030504040204" pitchFamily="34" charset="-128"/>
                <a:cs typeface="Book Antiqua" charset="0"/>
              </a:rPr>
              <a:t>If she complains of severe fatigue, fever, anorexia, or is found unconscious, please give her intravenous hydrocortisone and sodium-containing fluid, and contact an endocrinologist immediately.</a:t>
            </a:r>
            <a:br>
              <a:rPr lang="en-US" altLang="ja-JP" sz="1600" dirty="0">
                <a:ea typeface="Meiryo" panose="020B0604030504040204" pitchFamily="34" charset="-128"/>
                <a:cs typeface="Book Antiqua" charset="0"/>
              </a:rPr>
            </a:br>
            <a:r>
              <a:rPr lang="en-US" altLang="ja-JP" sz="1600" dirty="0">
                <a:ea typeface="Meiryo" panose="020B0604030504040204" pitchFamily="34" charset="-128"/>
                <a:cs typeface="Book Antiqua" charset="0"/>
              </a:rPr>
              <a:t>Thank you for your cooperation.</a:t>
            </a:r>
            <a:br>
              <a:rPr lang="en-US" altLang="ja-JP" sz="1600" dirty="0">
                <a:ea typeface="Meiryo" panose="020B0604030504040204" pitchFamily="34" charset="-128"/>
                <a:cs typeface="Book Antiqua" charset="0"/>
              </a:rPr>
            </a:br>
            <a:r>
              <a:rPr lang="en-US" altLang="ja-JP" sz="1600" dirty="0">
                <a:ea typeface="Meiryo" panose="020B0604030504040204" pitchFamily="34" charset="-128"/>
                <a:cs typeface="Book Antiqua" charset="0"/>
              </a:rPr>
              <a:t>YYY, M.D.</a:t>
            </a:r>
          </a:p>
          <a:p>
            <a:r>
              <a:rPr lang="en-US" altLang="ja-JP" sz="1600" dirty="0">
                <a:ea typeface="Meiryo" panose="020B0604030504040204" pitchFamily="34" charset="-128"/>
                <a:cs typeface="Book Antiqua" charset="0"/>
              </a:rPr>
              <a:t>ZZZ Clinic</a:t>
            </a:r>
            <a:endParaRPr lang="en-US" altLang="ja-JP" sz="1600" dirty="0">
              <a:cs typeface="Book Antiqua" charset="0"/>
            </a:endParaRPr>
          </a:p>
          <a:p>
            <a:endParaRPr lang="en-US" altLang="ja-JP" sz="1600" dirty="0"/>
          </a:p>
          <a:p>
            <a:r>
              <a:rPr lang="ja-JP" altLang="en-US" sz="1600" dirty="0"/>
              <a:t>まず行うべき処置はどれか。</a:t>
            </a:r>
          </a:p>
          <a:p>
            <a:r>
              <a:rPr lang="en-US" altLang="ja-JP" sz="1600" dirty="0"/>
              <a:t>a) </a:t>
            </a:r>
            <a:r>
              <a:rPr lang="ja-JP" altLang="en-US" sz="1600" dirty="0"/>
              <a:t>副腎皮質ステロイドの静注と乳酸リンゲル液の点滴静注</a:t>
            </a:r>
          </a:p>
          <a:p>
            <a:r>
              <a:rPr lang="en-US" altLang="ja-JP" sz="1600" dirty="0"/>
              <a:t>b) </a:t>
            </a:r>
            <a:r>
              <a:rPr lang="ja-JP" altLang="en-US" sz="1600" dirty="0"/>
              <a:t>副腎皮質ステロイドの静注と</a:t>
            </a:r>
            <a:r>
              <a:rPr lang="en-US" altLang="ja-JP" sz="1600" dirty="0"/>
              <a:t>5%</a:t>
            </a:r>
            <a:r>
              <a:rPr lang="ja-JP" altLang="en-US" sz="1600" dirty="0"/>
              <a:t>ブドウ糖液の点滴静注</a:t>
            </a:r>
          </a:p>
          <a:p>
            <a:r>
              <a:rPr lang="en-US" altLang="ja-JP" sz="1600" dirty="0"/>
              <a:t>c) 20%</a:t>
            </a:r>
            <a:r>
              <a:rPr lang="ja-JP" altLang="en-US" sz="1600" dirty="0"/>
              <a:t>ブドウ糖の静注と</a:t>
            </a:r>
            <a:r>
              <a:rPr lang="en-US" altLang="ja-JP" sz="1600" dirty="0"/>
              <a:t>5%</a:t>
            </a:r>
            <a:r>
              <a:rPr lang="ja-JP" altLang="en-US" sz="1600" dirty="0"/>
              <a:t>ブドウ糖液の点滴静注</a:t>
            </a:r>
          </a:p>
          <a:p>
            <a:r>
              <a:rPr lang="en-US" altLang="ja-JP" sz="1600" dirty="0"/>
              <a:t>d) </a:t>
            </a:r>
            <a:r>
              <a:rPr lang="ja-JP" altLang="en-US" sz="1600" dirty="0"/>
              <a:t>アドレナリンの皮下注と生理食塩液の点滴静注</a:t>
            </a:r>
          </a:p>
          <a:p>
            <a:r>
              <a:rPr lang="en-US" altLang="ja-JP" sz="1600" dirty="0"/>
              <a:t>e) </a:t>
            </a:r>
            <a:r>
              <a:rPr lang="ja-JP" altLang="en-US" sz="1600" dirty="0"/>
              <a:t>アドレナリンの筋注と生理食塩液の点滴静注</a:t>
            </a:r>
          </a:p>
        </p:txBody>
      </p:sp>
      <p:sp>
        <p:nvSpPr>
          <p:cNvPr id="2" name="正方形/長方形 7">
            <a:extLst>
              <a:ext uri="{FF2B5EF4-FFF2-40B4-BE49-F238E27FC236}">
                <a16:creationId xmlns:a16="http://schemas.microsoft.com/office/drawing/2014/main" id="{E1DC6A7D-A4DA-61EC-8C73-DC1ECA4E3C8D}"/>
              </a:ext>
            </a:extLst>
          </p:cNvPr>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3" name="正方形/長方形 4">
            <a:extLst>
              <a:ext uri="{FF2B5EF4-FFF2-40B4-BE49-F238E27FC236}">
                <a16:creationId xmlns:a16="http://schemas.microsoft.com/office/drawing/2014/main" id="{E8D75374-95FF-DC09-D35C-9869E88A9DBA}"/>
              </a:ext>
            </a:extLst>
          </p:cNvPr>
          <p:cNvSpPr>
            <a:spLocks noChangeArrowheads="1"/>
          </p:cNvSpPr>
          <p:nvPr/>
        </p:nvSpPr>
        <p:spPr bwMode="auto">
          <a:xfrm>
            <a:off x="524861" y="324516"/>
            <a:ext cx="51972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lvl="0" eaLnBrk="0" fontAlgn="base" hangingPunct="0">
              <a:spcBef>
                <a:spcPct val="30000"/>
              </a:spcBef>
              <a:spcAft>
                <a:spcPct val="0"/>
              </a:spcAft>
              <a:defRPr/>
            </a:pPr>
            <a:r>
              <a:rPr lang="ja-JP" altLang="en-US" sz="2800" b="1" dirty="0">
                <a:latin typeface="+mj-ea"/>
                <a:ea typeface="+mj-ea"/>
              </a:rPr>
              <a:t>第</a:t>
            </a:r>
            <a:r>
              <a:rPr lang="en-US" altLang="ja-JP" sz="2800" b="1" dirty="0">
                <a:latin typeface="+mj-ea"/>
                <a:ea typeface="+mj-ea"/>
              </a:rPr>
              <a:t>111</a:t>
            </a:r>
            <a:r>
              <a:rPr lang="ja-JP" altLang="en-US" sz="2800" b="1" dirty="0">
                <a:latin typeface="+mj-ea"/>
                <a:ea typeface="+mj-ea"/>
              </a:rPr>
              <a:t>回の問題</a:t>
            </a:r>
            <a:r>
              <a:rPr lang="en-US" altLang="ja-JP" sz="2800" b="1" dirty="0">
                <a:latin typeface="+mj-ea"/>
                <a:ea typeface="+mj-ea"/>
              </a:rPr>
              <a:t>: H</a:t>
            </a:r>
            <a:r>
              <a:rPr lang="ja-JP" altLang="en-US" sz="2800" b="1" dirty="0">
                <a:latin typeface="+mj-ea"/>
                <a:ea typeface="+mj-ea"/>
              </a:rPr>
              <a:t>問題</a:t>
            </a:r>
            <a:r>
              <a:rPr lang="en-US" altLang="ja-JP" sz="2800" b="1" dirty="0">
                <a:latin typeface="+mj-ea"/>
                <a:ea typeface="+mj-ea"/>
              </a:rPr>
              <a:t>24</a:t>
            </a:r>
            <a:r>
              <a:rPr lang="en-US" altLang="ja-JP" sz="2800" b="1" dirty="0">
                <a:latin typeface="+mj-ea"/>
              </a:rPr>
              <a:t> (2017)</a:t>
            </a:r>
            <a:r>
              <a:rPr lang="en-US" altLang="ja-JP" sz="2800" b="1" dirty="0">
                <a:latin typeface="+mj-ea"/>
                <a:ea typeface="+mj-ea"/>
              </a:rPr>
              <a:t> </a:t>
            </a:r>
          </a:p>
        </p:txBody>
      </p:sp>
    </p:spTree>
    <p:extLst>
      <p:ext uri="{BB962C8B-B14F-4D97-AF65-F5344CB8AC3E}">
        <p14:creationId xmlns:p14="http://schemas.microsoft.com/office/powerpoint/2010/main" val="118815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7">
            <a:extLst>
              <a:ext uri="{FF2B5EF4-FFF2-40B4-BE49-F238E27FC236}">
                <a16:creationId xmlns:a16="http://schemas.microsoft.com/office/drawing/2014/main" id="{6138EB3B-BA24-EC31-67C9-3FA6240C9339}"/>
              </a:ext>
            </a:extLst>
          </p:cNvPr>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3" name="正方形/長方形 4">
            <a:extLst>
              <a:ext uri="{FF2B5EF4-FFF2-40B4-BE49-F238E27FC236}">
                <a16:creationId xmlns:a16="http://schemas.microsoft.com/office/drawing/2014/main" id="{B5503DCD-9F41-5531-2129-7870FAB10AE7}"/>
              </a:ext>
            </a:extLst>
          </p:cNvPr>
          <p:cNvSpPr>
            <a:spLocks noChangeArrowheads="1"/>
          </p:cNvSpPr>
          <p:nvPr/>
        </p:nvSpPr>
        <p:spPr bwMode="auto">
          <a:xfrm>
            <a:off x="524861" y="324516"/>
            <a:ext cx="50962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lvl="0" eaLnBrk="0" fontAlgn="base" hangingPunct="0">
              <a:spcBef>
                <a:spcPct val="30000"/>
              </a:spcBef>
              <a:spcAft>
                <a:spcPct val="0"/>
              </a:spcAft>
              <a:defRPr/>
            </a:pPr>
            <a:r>
              <a:rPr lang="ja-JP" altLang="en-US" sz="2800" b="1" dirty="0">
                <a:latin typeface="+mj-ea"/>
                <a:ea typeface="+mj-ea"/>
              </a:rPr>
              <a:t>第</a:t>
            </a:r>
            <a:r>
              <a:rPr lang="en-US" altLang="ja-JP" sz="2800" b="1" dirty="0">
                <a:latin typeface="+mj-ea"/>
                <a:ea typeface="+mj-ea"/>
              </a:rPr>
              <a:t>110</a:t>
            </a:r>
            <a:r>
              <a:rPr lang="ja-JP" altLang="en-US" sz="2800" b="1" dirty="0">
                <a:latin typeface="+mj-ea"/>
                <a:ea typeface="+mj-ea"/>
              </a:rPr>
              <a:t>回の問題</a:t>
            </a:r>
            <a:r>
              <a:rPr lang="en-US" altLang="ja-JP" sz="2800" b="1" dirty="0">
                <a:latin typeface="+mj-ea"/>
                <a:ea typeface="+mj-ea"/>
              </a:rPr>
              <a:t>: C</a:t>
            </a:r>
            <a:r>
              <a:rPr lang="ja-JP" altLang="en-US" sz="2800" b="1" dirty="0">
                <a:latin typeface="+mj-ea"/>
                <a:ea typeface="+mj-ea"/>
              </a:rPr>
              <a:t>問題</a:t>
            </a:r>
            <a:r>
              <a:rPr lang="en-US" altLang="ja-JP" sz="2800" b="1" dirty="0">
                <a:latin typeface="+mj-ea"/>
                <a:ea typeface="+mj-ea"/>
              </a:rPr>
              <a:t>20</a:t>
            </a:r>
            <a:r>
              <a:rPr lang="en-US" altLang="ja-JP" sz="2800" b="1" dirty="0">
                <a:latin typeface="+mj-ea"/>
              </a:rPr>
              <a:t> (2016)</a:t>
            </a:r>
            <a:endParaRPr lang="en-US" altLang="ja-JP" sz="2800" b="1" dirty="0">
              <a:latin typeface="+mj-ea"/>
              <a:ea typeface="+mj-ea"/>
            </a:endParaRPr>
          </a:p>
        </p:txBody>
      </p:sp>
      <p:sp>
        <p:nvSpPr>
          <p:cNvPr id="7" name="TextBox 6">
            <a:extLst>
              <a:ext uri="{FF2B5EF4-FFF2-40B4-BE49-F238E27FC236}">
                <a16:creationId xmlns:a16="http://schemas.microsoft.com/office/drawing/2014/main" id="{5EB35FB5-8800-1D0B-5447-43AA2E5E0314}"/>
              </a:ext>
            </a:extLst>
          </p:cNvPr>
          <p:cNvSpPr txBox="1"/>
          <p:nvPr/>
        </p:nvSpPr>
        <p:spPr>
          <a:xfrm>
            <a:off x="524861" y="980728"/>
            <a:ext cx="8363103" cy="4770537"/>
          </a:xfrm>
          <a:prstGeom prst="rect">
            <a:avLst/>
          </a:prstGeom>
        </p:spPr>
        <p:txBody>
          <a:bodyPr wrap="square" rtlCol="0">
            <a:spAutoFit/>
          </a:bodyPr>
          <a:lstStyle/>
          <a:p>
            <a:r>
              <a:rPr lang="en-US" altLang="ja-JP" sz="1600" dirty="0">
                <a:solidFill>
                  <a:srgbClr val="212121"/>
                </a:solidFill>
              </a:rPr>
              <a:t>61</a:t>
            </a:r>
            <a:r>
              <a:rPr lang="ja-JP" altLang="en-US" sz="1600" dirty="0">
                <a:solidFill>
                  <a:srgbClr val="212121"/>
                </a:solidFill>
              </a:rPr>
              <a:t>歳の男性。自営業。旅客機内で耐え難い全身倦怠感を訴えた。</a:t>
            </a:r>
            <a:r>
              <a:rPr lang="en-US" altLang="ja-JP" sz="1600" dirty="0">
                <a:solidFill>
                  <a:srgbClr val="212121"/>
                </a:solidFill>
              </a:rPr>
              <a:t>2</a:t>
            </a:r>
            <a:r>
              <a:rPr lang="ja-JP" altLang="en-US" sz="1600" dirty="0">
                <a:solidFill>
                  <a:srgbClr val="212121"/>
                </a:solidFill>
              </a:rPr>
              <a:t>週間の仕事を終えて東アジアのある国から帰国するところである。たまたま同乗していた医師が機内アナウンスに呼応した。男性が現地の医療機関を昨日受診した際に渡された紹介状の一部を示す。</a:t>
            </a:r>
          </a:p>
          <a:p>
            <a:endParaRPr lang="ja-JP" altLang="en-US" sz="1600" dirty="0">
              <a:solidFill>
                <a:srgbClr val="212121"/>
              </a:solidFill>
            </a:endParaRPr>
          </a:p>
          <a:p>
            <a:r>
              <a:rPr lang="en-US" altLang="ja-JP" sz="1600" dirty="0">
                <a:solidFill>
                  <a:srgbClr val="212121"/>
                </a:solidFill>
                <a:ea typeface="Meiryo" panose="020B0604030504040204" pitchFamily="34" charset="-128"/>
              </a:rPr>
              <a:t>The patient is a 61-year-old man with a complaint of general malaise. Distended abdomen has been developed in these two days. He has a long history of drinking. However, he has never been treated on alcoholic problems.</a:t>
            </a:r>
            <a:br>
              <a:rPr lang="en-US" altLang="ja-JP" sz="1600" dirty="0">
                <a:solidFill>
                  <a:srgbClr val="212121"/>
                </a:solidFill>
                <a:ea typeface="Meiryo" panose="020B0604030504040204" pitchFamily="34" charset="-128"/>
              </a:rPr>
            </a:br>
            <a:r>
              <a:rPr lang="en-US" altLang="ja-JP" sz="1600" dirty="0">
                <a:solidFill>
                  <a:srgbClr val="212121"/>
                </a:solidFill>
                <a:ea typeface="Meiryo" panose="020B0604030504040204" pitchFamily="34" charset="-128"/>
              </a:rPr>
              <a:t>On physical examination, his consciousness was clear. He had no fever. Icterus on his conjunctiva, several vascular spiders in his anterior chest and bilateral pretibial edema were observed. Moderate amount of ascites was detected by ultrasonography.</a:t>
            </a:r>
            <a:br>
              <a:rPr lang="en-US" altLang="ja-JP" sz="1600" dirty="0">
                <a:solidFill>
                  <a:srgbClr val="212121"/>
                </a:solidFill>
                <a:ea typeface="Meiryo" panose="020B0604030504040204" pitchFamily="34" charset="-128"/>
              </a:rPr>
            </a:br>
            <a:r>
              <a:rPr lang="en-US" altLang="ja-JP" sz="1600" dirty="0">
                <a:solidFill>
                  <a:srgbClr val="212121"/>
                </a:solidFill>
                <a:ea typeface="Meiryo" panose="020B0604030504040204" pitchFamily="34" charset="-128"/>
              </a:rPr>
              <a:t>Therefore, I strongly recommended him to consult a physician in his home country as soon as possible.</a:t>
            </a:r>
            <a:br>
              <a:rPr lang="en-US" altLang="ja-JP" sz="1600" dirty="0">
                <a:solidFill>
                  <a:srgbClr val="212121"/>
                </a:solidFill>
              </a:rPr>
            </a:br>
            <a:endParaRPr lang="en-US" altLang="ja-JP" sz="1600" dirty="0">
              <a:solidFill>
                <a:srgbClr val="212121"/>
              </a:solidFill>
            </a:endParaRPr>
          </a:p>
          <a:p>
            <a:r>
              <a:rPr lang="ja-JP" altLang="en-US" sz="1600" dirty="0">
                <a:solidFill>
                  <a:srgbClr val="212121"/>
                </a:solidFill>
              </a:rPr>
              <a:t>機内での現症</a:t>
            </a:r>
            <a:r>
              <a:rPr lang="en-US" altLang="ja-JP" sz="1600" dirty="0">
                <a:solidFill>
                  <a:srgbClr val="212121"/>
                </a:solidFill>
              </a:rPr>
              <a:t>: </a:t>
            </a:r>
            <a:r>
              <a:rPr lang="ja-JP" altLang="en-US" sz="1600" dirty="0">
                <a:solidFill>
                  <a:srgbClr val="212121"/>
                </a:solidFill>
              </a:rPr>
              <a:t>体温</a:t>
            </a:r>
            <a:r>
              <a:rPr lang="en-US" altLang="ja-JP" sz="1600" dirty="0">
                <a:solidFill>
                  <a:srgbClr val="212121"/>
                </a:solidFill>
              </a:rPr>
              <a:t>36.5℃</a:t>
            </a:r>
            <a:r>
              <a:rPr lang="ja-JP" altLang="en-US" sz="1600" dirty="0">
                <a:solidFill>
                  <a:srgbClr val="212121"/>
                </a:solidFill>
              </a:rPr>
              <a:t>。脈拍</a:t>
            </a:r>
            <a:r>
              <a:rPr lang="en-US" altLang="ja-JP" sz="1600" dirty="0">
                <a:solidFill>
                  <a:srgbClr val="212121"/>
                </a:solidFill>
              </a:rPr>
              <a:t>88/</a:t>
            </a:r>
            <a:r>
              <a:rPr lang="ja-JP" altLang="en-US" sz="1600" dirty="0">
                <a:solidFill>
                  <a:srgbClr val="212121"/>
                </a:solidFill>
              </a:rPr>
              <a:t>分、整。呼吸数</a:t>
            </a:r>
            <a:r>
              <a:rPr lang="en-US" altLang="ja-JP" sz="1600" dirty="0">
                <a:solidFill>
                  <a:srgbClr val="212121"/>
                </a:solidFill>
              </a:rPr>
              <a:t>12/</a:t>
            </a:r>
            <a:r>
              <a:rPr lang="ja-JP" altLang="en-US" sz="1600" dirty="0">
                <a:solidFill>
                  <a:srgbClr val="212121"/>
                </a:solidFill>
              </a:rPr>
              <a:t>分。腹部に圧痛を認めない。</a:t>
            </a:r>
          </a:p>
          <a:p>
            <a:r>
              <a:rPr lang="ja-JP" altLang="en-US" sz="1600" dirty="0">
                <a:solidFill>
                  <a:srgbClr val="212121"/>
                </a:solidFill>
              </a:rPr>
              <a:t>この情報から最も疑うべき疾患はどれか。</a:t>
            </a:r>
          </a:p>
          <a:p>
            <a:r>
              <a:rPr lang="en-US" altLang="ja-JP" sz="1600" dirty="0">
                <a:solidFill>
                  <a:srgbClr val="212121"/>
                </a:solidFill>
              </a:rPr>
              <a:t>a) </a:t>
            </a:r>
            <a:r>
              <a:rPr lang="ja-JP" altLang="en-US" sz="1600" dirty="0">
                <a:solidFill>
                  <a:srgbClr val="212121"/>
                </a:solidFill>
              </a:rPr>
              <a:t>肝硬変</a:t>
            </a:r>
          </a:p>
          <a:p>
            <a:r>
              <a:rPr lang="en-US" altLang="ja-JP" sz="1600" dirty="0">
                <a:solidFill>
                  <a:srgbClr val="212121"/>
                </a:solidFill>
              </a:rPr>
              <a:t>b) </a:t>
            </a:r>
            <a:r>
              <a:rPr lang="ja-JP" altLang="en-US" sz="1600" dirty="0">
                <a:solidFill>
                  <a:srgbClr val="212121"/>
                </a:solidFill>
              </a:rPr>
              <a:t>心不全</a:t>
            </a:r>
          </a:p>
          <a:p>
            <a:r>
              <a:rPr lang="en-US" altLang="ja-JP" sz="1600" dirty="0">
                <a:solidFill>
                  <a:srgbClr val="212121"/>
                </a:solidFill>
              </a:rPr>
              <a:t>c) </a:t>
            </a:r>
            <a:r>
              <a:rPr lang="ja-JP" altLang="en-US" sz="1600" dirty="0">
                <a:solidFill>
                  <a:srgbClr val="212121"/>
                </a:solidFill>
              </a:rPr>
              <a:t>深部静脈血栓症</a:t>
            </a:r>
          </a:p>
          <a:p>
            <a:r>
              <a:rPr lang="en-US" altLang="ja-JP" sz="1600" dirty="0">
                <a:solidFill>
                  <a:srgbClr val="212121"/>
                </a:solidFill>
              </a:rPr>
              <a:t>d) </a:t>
            </a:r>
            <a:r>
              <a:rPr lang="ja-JP" altLang="en-US" sz="1600" dirty="0">
                <a:solidFill>
                  <a:srgbClr val="212121"/>
                </a:solidFill>
              </a:rPr>
              <a:t>甲状腺機能低下症</a:t>
            </a:r>
          </a:p>
          <a:p>
            <a:r>
              <a:rPr lang="en-US" altLang="ja-JP" sz="1600" dirty="0">
                <a:solidFill>
                  <a:srgbClr val="212121"/>
                </a:solidFill>
              </a:rPr>
              <a:t>e) </a:t>
            </a:r>
            <a:r>
              <a:rPr lang="ja-JP" altLang="en-US" sz="1600" dirty="0">
                <a:solidFill>
                  <a:srgbClr val="212121"/>
                </a:solidFill>
              </a:rPr>
              <a:t>ネフローゼ症候群</a:t>
            </a:r>
          </a:p>
        </p:txBody>
      </p:sp>
    </p:spTree>
    <p:extLst>
      <p:ext uri="{BB962C8B-B14F-4D97-AF65-F5344CB8AC3E}">
        <p14:creationId xmlns:p14="http://schemas.microsoft.com/office/powerpoint/2010/main" val="33374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24861" y="987112"/>
            <a:ext cx="8363103" cy="2308324"/>
          </a:xfrm>
          <a:prstGeom prst="rect">
            <a:avLst/>
          </a:prstGeom>
        </p:spPr>
        <p:txBody>
          <a:bodyPr wrap="square">
            <a:spAutoFit/>
          </a:bodyPr>
          <a:lstStyle/>
          <a:p>
            <a:r>
              <a:rPr lang="ja-JP" altLang="en-US" sz="2400" b="0" i="0" dirty="0">
                <a:solidFill>
                  <a:srgbClr val="212121"/>
                </a:solidFill>
                <a:effectLst/>
                <a:ea typeface="+mj-ea"/>
              </a:rPr>
              <a:t>急性胆嚢炎の治療はどれか。</a:t>
            </a:r>
          </a:p>
          <a:p>
            <a:r>
              <a:rPr lang="en-US" altLang="ja-JP" sz="2400" b="0" i="0" dirty="0">
                <a:solidFill>
                  <a:srgbClr val="212121"/>
                </a:solidFill>
                <a:effectLst/>
                <a:ea typeface="Meiryo" panose="020B0604030504040204" pitchFamily="34" charset="-128"/>
              </a:rPr>
              <a:t>a)  EST (Endoscopic Sphincterotomy)</a:t>
            </a:r>
          </a:p>
          <a:p>
            <a:r>
              <a:rPr lang="en-US" altLang="ja-JP" sz="2400" b="0" i="0" dirty="0">
                <a:solidFill>
                  <a:srgbClr val="212121"/>
                </a:solidFill>
                <a:effectLst/>
                <a:ea typeface="Meiryo" panose="020B0604030504040204" pitchFamily="34" charset="-128"/>
              </a:rPr>
              <a:t>b)  EBS (Endoscopic Biliary Stenting)</a:t>
            </a:r>
          </a:p>
          <a:p>
            <a:r>
              <a:rPr lang="en-US" altLang="ja-JP" sz="2400" dirty="0">
                <a:solidFill>
                  <a:srgbClr val="212121"/>
                </a:solidFill>
                <a:ea typeface="Meiryo" panose="020B0604030504040204" pitchFamily="34" charset="-128"/>
              </a:rPr>
              <a:t>c) </a:t>
            </a:r>
            <a:r>
              <a:rPr lang="en-US" altLang="ja-JP" sz="2400" b="0" i="0" dirty="0">
                <a:solidFill>
                  <a:srgbClr val="212121"/>
                </a:solidFill>
                <a:effectLst/>
                <a:ea typeface="Meiryo" panose="020B0604030504040204" pitchFamily="34" charset="-128"/>
              </a:rPr>
              <a:t>ENBD (Endoscopic Nasobiliary Drainage)</a:t>
            </a:r>
          </a:p>
          <a:p>
            <a:r>
              <a:rPr lang="en-US" altLang="ja-JP" sz="2400" b="0" i="0" dirty="0">
                <a:solidFill>
                  <a:srgbClr val="212121"/>
                </a:solidFill>
                <a:effectLst/>
                <a:ea typeface="Meiryo" panose="020B0604030504040204" pitchFamily="34" charset="-128"/>
              </a:rPr>
              <a:t>d) EPBD (Endoscopic Papillary Balloon Dilatation)</a:t>
            </a:r>
          </a:p>
          <a:p>
            <a:r>
              <a:rPr lang="en-US" altLang="ja-JP" sz="2400" b="0" i="0" dirty="0">
                <a:solidFill>
                  <a:srgbClr val="212121"/>
                </a:solidFill>
                <a:effectLst/>
                <a:ea typeface="Meiryo" panose="020B0604030504040204" pitchFamily="34" charset="-128"/>
              </a:rPr>
              <a:t>e) PTGBD (Percutaneous Transhepatic Gallbladder Drainage)</a:t>
            </a:r>
          </a:p>
        </p:txBody>
      </p:sp>
      <p:sp>
        <p:nvSpPr>
          <p:cNvPr id="2" name="正方形/長方形 7">
            <a:extLst>
              <a:ext uri="{FF2B5EF4-FFF2-40B4-BE49-F238E27FC236}">
                <a16:creationId xmlns:a16="http://schemas.microsoft.com/office/drawing/2014/main" id="{1147353A-DFF4-8EF6-E794-FA9ABE5933C2}"/>
              </a:ext>
            </a:extLst>
          </p:cNvPr>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e</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3" name="正方形/長方形 4">
            <a:extLst>
              <a:ext uri="{FF2B5EF4-FFF2-40B4-BE49-F238E27FC236}">
                <a16:creationId xmlns:a16="http://schemas.microsoft.com/office/drawing/2014/main" id="{7ADA1348-CCB5-2D87-5788-9FDB6BEBD82C}"/>
              </a:ext>
            </a:extLst>
          </p:cNvPr>
          <p:cNvSpPr>
            <a:spLocks noChangeArrowheads="1"/>
          </p:cNvSpPr>
          <p:nvPr/>
        </p:nvSpPr>
        <p:spPr bwMode="auto">
          <a:xfrm>
            <a:off x="524861" y="324516"/>
            <a:ext cx="48750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lvl="0" eaLnBrk="0" fontAlgn="base" hangingPunct="0">
              <a:spcBef>
                <a:spcPct val="30000"/>
              </a:spcBef>
              <a:spcAft>
                <a:spcPct val="0"/>
              </a:spcAft>
              <a:defRPr/>
            </a:pPr>
            <a:r>
              <a:rPr lang="ja-JP" altLang="en-US" sz="2800" b="1" dirty="0">
                <a:latin typeface="+mj-ea"/>
                <a:ea typeface="+mj-ea"/>
              </a:rPr>
              <a:t>第</a:t>
            </a:r>
            <a:r>
              <a:rPr lang="en-US" altLang="ja-JP" sz="2800" b="1" dirty="0">
                <a:latin typeface="+mj-ea"/>
                <a:ea typeface="+mj-ea"/>
              </a:rPr>
              <a:t>110</a:t>
            </a:r>
            <a:r>
              <a:rPr lang="ja-JP" altLang="en-US" sz="2800" b="1" dirty="0">
                <a:latin typeface="+mj-ea"/>
                <a:ea typeface="+mj-ea"/>
              </a:rPr>
              <a:t>回の問題</a:t>
            </a:r>
            <a:r>
              <a:rPr lang="en-US" altLang="ja-JP" sz="2800" b="1" dirty="0">
                <a:latin typeface="+mj-ea"/>
                <a:ea typeface="+mj-ea"/>
              </a:rPr>
              <a:t>: I</a:t>
            </a:r>
            <a:r>
              <a:rPr lang="ja-JP" altLang="en-US" sz="2800" b="1" dirty="0">
                <a:latin typeface="+mj-ea"/>
                <a:ea typeface="+mj-ea"/>
              </a:rPr>
              <a:t>問題</a:t>
            </a:r>
            <a:r>
              <a:rPr lang="en-US" altLang="ja-JP" sz="2800" b="1" dirty="0">
                <a:latin typeface="+mj-ea"/>
                <a:ea typeface="+mj-ea"/>
              </a:rPr>
              <a:t>5</a:t>
            </a:r>
            <a:r>
              <a:rPr lang="en-US" altLang="ja-JP" sz="2800" b="1" dirty="0">
                <a:latin typeface="+mj-ea"/>
              </a:rPr>
              <a:t> (2016)</a:t>
            </a:r>
            <a:r>
              <a:rPr lang="en-US" altLang="ja-JP" sz="2800" b="1" dirty="0">
                <a:latin typeface="+mj-ea"/>
                <a:ea typeface="+mj-ea"/>
              </a:rPr>
              <a:t> </a:t>
            </a:r>
          </a:p>
        </p:txBody>
      </p:sp>
    </p:spTree>
    <p:extLst>
      <p:ext uri="{BB962C8B-B14F-4D97-AF65-F5344CB8AC3E}">
        <p14:creationId xmlns:p14="http://schemas.microsoft.com/office/powerpoint/2010/main" val="152876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FF2CF4-78F0-3B4B-832B-A566AF4A2297}"/>
              </a:ext>
            </a:extLst>
          </p:cNvPr>
          <p:cNvSpPr txBox="1"/>
          <p:nvPr/>
        </p:nvSpPr>
        <p:spPr>
          <a:xfrm>
            <a:off x="524860" y="980728"/>
            <a:ext cx="8382339" cy="2308324"/>
          </a:xfrm>
          <a:prstGeom prst="rect">
            <a:avLst/>
          </a:prstGeom>
          <a:noFill/>
        </p:spPr>
        <p:txBody>
          <a:bodyPr wrap="square" rtlCol="0">
            <a:spAutoFit/>
          </a:bodyPr>
          <a:lstStyle/>
          <a:p>
            <a:r>
              <a:rPr lang="ja-JP" altLang="en-US" sz="2400" dirty="0"/>
              <a:t>嫌気性菌はどれか。 </a:t>
            </a:r>
            <a:endParaRPr lang="en-US" altLang="ja-JP" sz="2400" dirty="0"/>
          </a:p>
          <a:p>
            <a:r>
              <a:rPr lang="en-CA" altLang="ja-JP" sz="2400" dirty="0"/>
              <a:t>a) Campylobacter </a:t>
            </a:r>
            <a:r>
              <a:rPr lang="en-CA" altLang="ja-JP" sz="2400" dirty="0" err="1"/>
              <a:t>jejuni</a:t>
            </a:r>
            <a:r>
              <a:rPr lang="en-CA" altLang="ja-JP" sz="2400" dirty="0"/>
              <a:t> </a:t>
            </a:r>
          </a:p>
          <a:p>
            <a:r>
              <a:rPr lang="en-CA" altLang="ja-JP" sz="2400" dirty="0"/>
              <a:t>b) Clostridium difficile </a:t>
            </a:r>
          </a:p>
          <a:p>
            <a:r>
              <a:rPr lang="en-CA" altLang="ja-JP" sz="2400" dirty="0"/>
              <a:t>c) Helicobacter pylori </a:t>
            </a:r>
          </a:p>
          <a:p>
            <a:r>
              <a:rPr lang="en-CA" altLang="ja-JP" sz="2400" dirty="0"/>
              <a:t>d) Mycobacterium tuberculosis </a:t>
            </a:r>
          </a:p>
          <a:p>
            <a:r>
              <a:rPr lang="en-CA" altLang="ja-JP" sz="2400" dirty="0"/>
              <a:t>e) Pseudomonas aeruginosa</a:t>
            </a:r>
            <a:endParaRPr kumimoji="1" lang="ja-JP" altLang="en-US" sz="2400" dirty="0"/>
          </a:p>
        </p:txBody>
      </p:sp>
      <p:sp>
        <p:nvSpPr>
          <p:cNvPr id="3" name="正方形/長方形 7">
            <a:extLst>
              <a:ext uri="{FF2B5EF4-FFF2-40B4-BE49-F238E27FC236}">
                <a16:creationId xmlns:a16="http://schemas.microsoft.com/office/drawing/2014/main" id="{6F84D0F6-1A2F-D826-BDD6-72A686D1E02C}"/>
              </a:ext>
            </a:extLst>
          </p:cNvPr>
          <p:cNvSpPr/>
          <p:nvPr/>
        </p:nvSpPr>
        <p:spPr>
          <a:xfrm>
            <a:off x="7092280" y="6225599"/>
            <a:ext cx="1814920"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b</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4" name="正方形/長方形 4">
            <a:extLst>
              <a:ext uri="{FF2B5EF4-FFF2-40B4-BE49-F238E27FC236}">
                <a16:creationId xmlns:a16="http://schemas.microsoft.com/office/drawing/2014/main" id="{4C7A8F9B-0D21-ACCD-3612-DFB71886435D}"/>
              </a:ext>
            </a:extLst>
          </p:cNvPr>
          <p:cNvSpPr>
            <a:spLocks noChangeArrowheads="1"/>
          </p:cNvSpPr>
          <p:nvPr/>
        </p:nvSpPr>
        <p:spPr bwMode="auto">
          <a:xfrm>
            <a:off x="524861" y="324516"/>
            <a:ext cx="50850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lvl="0" eaLnBrk="0" fontAlgn="base" hangingPunct="0">
              <a:spcBef>
                <a:spcPct val="30000"/>
              </a:spcBef>
              <a:spcAft>
                <a:spcPct val="0"/>
              </a:spcAft>
              <a:defRPr/>
            </a:pPr>
            <a:r>
              <a:rPr lang="ja-JP" altLang="en-US" sz="2800" b="1" dirty="0">
                <a:latin typeface="+mj-ea"/>
                <a:ea typeface="+mj-ea"/>
              </a:rPr>
              <a:t>第</a:t>
            </a:r>
            <a:r>
              <a:rPr lang="en-US" altLang="ja-JP" sz="2800" b="1" dirty="0">
                <a:latin typeface="+mj-ea"/>
                <a:ea typeface="+mj-ea"/>
              </a:rPr>
              <a:t>109</a:t>
            </a:r>
            <a:r>
              <a:rPr lang="ja-JP" altLang="en-US" sz="2800" b="1" dirty="0">
                <a:latin typeface="+mj-ea"/>
                <a:ea typeface="+mj-ea"/>
              </a:rPr>
              <a:t>回の問題</a:t>
            </a:r>
            <a:r>
              <a:rPr lang="en-US" altLang="ja-JP" sz="2800" b="1" dirty="0">
                <a:latin typeface="+mj-ea"/>
                <a:ea typeface="+mj-ea"/>
              </a:rPr>
              <a:t>: A</a:t>
            </a:r>
            <a:r>
              <a:rPr lang="ja-JP" altLang="en-US" sz="2800" b="1" dirty="0">
                <a:latin typeface="+mj-ea"/>
                <a:ea typeface="+mj-ea"/>
              </a:rPr>
              <a:t>問題</a:t>
            </a:r>
            <a:r>
              <a:rPr lang="en-US" altLang="ja-JP" sz="2800" b="1" dirty="0">
                <a:latin typeface="+mj-ea"/>
                <a:ea typeface="+mj-ea"/>
              </a:rPr>
              <a:t>10</a:t>
            </a:r>
            <a:r>
              <a:rPr lang="en-US" altLang="ja-JP" sz="2800" b="1" dirty="0">
                <a:latin typeface="+mj-ea"/>
              </a:rPr>
              <a:t> (2015)</a:t>
            </a:r>
            <a:endParaRPr lang="en-US" altLang="ja-JP" sz="2800" b="1" dirty="0">
              <a:latin typeface="+mj-ea"/>
              <a:ea typeface="+mj-ea"/>
            </a:endParaRPr>
          </a:p>
        </p:txBody>
      </p:sp>
    </p:spTree>
    <p:extLst>
      <p:ext uri="{BB962C8B-B14F-4D97-AF65-F5344CB8AC3E}">
        <p14:creationId xmlns:p14="http://schemas.microsoft.com/office/powerpoint/2010/main" val="285099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511A0-A0C1-D6D4-CB9F-BB13F44F5B11}"/>
              </a:ext>
            </a:extLst>
          </p:cNvPr>
          <p:cNvSpPr txBox="1"/>
          <p:nvPr/>
        </p:nvSpPr>
        <p:spPr>
          <a:xfrm>
            <a:off x="524861" y="980728"/>
            <a:ext cx="8363103" cy="646331"/>
          </a:xfrm>
          <a:prstGeom prst="rect">
            <a:avLst/>
          </a:prstGeom>
          <a:noFill/>
        </p:spPr>
        <p:txBody>
          <a:bodyPr wrap="square" rtlCol="0">
            <a:spAutoFit/>
          </a:bodyPr>
          <a:lstStyle/>
          <a:p>
            <a:r>
              <a:rPr lang="en-US" altLang="ja-JP" dirty="0"/>
              <a:t>44</a:t>
            </a:r>
            <a:r>
              <a:rPr lang="ja-JP" altLang="en-US" dirty="0"/>
              <a:t>歳の男性。航空会社の職員に付き添われて空港内の診療所を受診した。持参 した英文紹介状の一部を示す。</a:t>
            </a:r>
          </a:p>
        </p:txBody>
      </p:sp>
      <p:sp>
        <p:nvSpPr>
          <p:cNvPr id="3" name="TextBox 2">
            <a:extLst>
              <a:ext uri="{FF2B5EF4-FFF2-40B4-BE49-F238E27FC236}">
                <a16:creationId xmlns:a16="http://schemas.microsoft.com/office/drawing/2014/main" id="{F024F549-E4CB-97CD-05B9-5A0FA36C6F87}"/>
              </a:ext>
            </a:extLst>
          </p:cNvPr>
          <p:cNvSpPr txBox="1"/>
          <p:nvPr/>
        </p:nvSpPr>
        <p:spPr>
          <a:xfrm>
            <a:off x="524861" y="1651347"/>
            <a:ext cx="8363103" cy="1477328"/>
          </a:xfrm>
          <a:prstGeom prst="rect">
            <a:avLst/>
          </a:prstGeom>
          <a:noFill/>
          <a:ln>
            <a:solidFill>
              <a:schemeClr val="tx1"/>
            </a:solidFill>
          </a:ln>
        </p:spPr>
        <p:txBody>
          <a:bodyPr wrap="square" rtlCol="0">
            <a:spAutoFit/>
          </a:bodyPr>
          <a:lstStyle/>
          <a:p>
            <a:r>
              <a:rPr lang="en-CA" altLang="ja-JP" dirty="0"/>
              <a:t>This patient is a 44-year-old man with a complaint of right flank pain*. The pain suddenly occurred while he was on the airplane. It was colicky and radiated to the right inguinal region. Neither nausea nor diarrhea was associated. He had appendectomy when he was 8 years old.</a:t>
            </a:r>
          </a:p>
          <a:p>
            <a:r>
              <a:rPr lang="en-CA" altLang="ja-JP" dirty="0"/>
              <a:t>Urinalysis results: Protein (-), Sugar (-), Occult blood (2+)</a:t>
            </a:r>
          </a:p>
        </p:txBody>
      </p:sp>
      <p:sp>
        <p:nvSpPr>
          <p:cNvPr id="4" name="TextBox 3">
            <a:extLst>
              <a:ext uri="{FF2B5EF4-FFF2-40B4-BE49-F238E27FC236}">
                <a16:creationId xmlns:a16="http://schemas.microsoft.com/office/drawing/2014/main" id="{C3862FAA-AAB5-DA92-AB9A-FBA37EA9BB56}"/>
              </a:ext>
            </a:extLst>
          </p:cNvPr>
          <p:cNvSpPr txBox="1"/>
          <p:nvPr/>
        </p:nvSpPr>
        <p:spPr>
          <a:xfrm>
            <a:off x="524861" y="3109024"/>
            <a:ext cx="8363102" cy="3416320"/>
          </a:xfrm>
          <a:prstGeom prst="rect">
            <a:avLst/>
          </a:prstGeom>
          <a:noFill/>
        </p:spPr>
        <p:txBody>
          <a:bodyPr wrap="square" rtlCol="0">
            <a:spAutoFit/>
          </a:bodyPr>
          <a:lstStyle/>
          <a:p>
            <a:pPr algn="r"/>
            <a:r>
              <a:rPr lang="en-CA" altLang="ja-JP" dirty="0"/>
              <a:t>*flank pain: lateral abdominal pain</a:t>
            </a:r>
          </a:p>
          <a:p>
            <a:r>
              <a:rPr lang="ja-JP" altLang="en-US" dirty="0"/>
              <a:t>出張のため近隣国へ向かう飛行機内で上記の症状を認めたため、到着直後に現地の 空港内の診療所を受診し鎮痛薬を投与された。疼痛は我慢できる程度になり、予 定を変更して次便で日本に帰国した。現在、紹介状に書かれた症状は我慢できる 程度に続いており、新たに生じた症状はない。意識は清明。身長 </a:t>
            </a:r>
            <a:r>
              <a:rPr lang="en-US" altLang="ja-JP" dirty="0"/>
              <a:t>165 </a:t>
            </a:r>
            <a:r>
              <a:rPr lang="en-CA" altLang="ja-JP" dirty="0"/>
              <a:t>cm</a:t>
            </a:r>
            <a:r>
              <a:rPr lang="ja-JP" altLang="en-CA" dirty="0"/>
              <a:t>、</a:t>
            </a:r>
            <a:r>
              <a:rPr lang="ja-JP" altLang="en-US" dirty="0"/>
              <a:t>体重 </a:t>
            </a:r>
            <a:r>
              <a:rPr lang="en-US" altLang="ja-JP" dirty="0"/>
              <a:t>68 </a:t>
            </a:r>
            <a:r>
              <a:rPr lang="en-CA" altLang="ja-JP" dirty="0"/>
              <a:t>kg</a:t>
            </a:r>
            <a:r>
              <a:rPr lang="ja-JP" altLang="en-CA" dirty="0"/>
              <a:t>。</a:t>
            </a:r>
            <a:r>
              <a:rPr lang="ja-JP" altLang="en-US" dirty="0"/>
              <a:t>体温 </a:t>
            </a:r>
            <a:r>
              <a:rPr lang="en-US" altLang="ja-JP" dirty="0"/>
              <a:t>37.1 °</a:t>
            </a:r>
            <a:r>
              <a:rPr lang="en-CA" altLang="ja-JP" dirty="0"/>
              <a:t>C</a:t>
            </a:r>
            <a:r>
              <a:rPr lang="ja-JP" altLang="en-CA" dirty="0"/>
              <a:t>。</a:t>
            </a:r>
            <a:r>
              <a:rPr lang="ja-JP" altLang="en-US" dirty="0"/>
              <a:t>脈拍 </a:t>
            </a:r>
            <a:r>
              <a:rPr lang="en-US" altLang="ja-JP" dirty="0"/>
              <a:t>76/</a:t>
            </a:r>
            <a:r>
              <a:rPr lang="ja-JP" altLang="en-US" dirty="0"/>
              <a:t>分、整。血圧 </a:t>
            </a:r>
            <a:r>
              <a:rPr lang="en-US" altLang="ja-JP" dirty="0"/>
              <a:t>136/76 </a:t>
            </a:r>
            <a:r>
              <a:rPr lang="en-CA" altLang="ja-JP" dirty="0"/>
              <a:t>mmHg</a:t>
            </a:r>
            <a:r>
              <a:rPr lang="ja-JP" altLang="en-CA" dirty="0"/>
              <a:t>。</a:t>
            </a:r>
          </a:p>
          <a:p>
            <a:r>
              <a:rPr lang="ja-JP" altLang="en-US" dirty="0"/>
              <a:t>この患者にみられる可能性の高い身体診察所見はどれか。</a:t>
            </a:r>
            <a:endParaRPr lang="en-US" altLang="ja-JP" dirty="0"/>
          </a:p>
          <a:p>
            <a:pPr lvl="1"/>
            <a:r>
              <a:rPr lang="en-CA" altLang="ja-JP" dirty="0"/>
              <a:t>a) </a:t>
            </a:r>
            <a:r>
              <a:rPr lang="ja-JP" altLang="en-US" dirty="0"/>
              <a:t>腸雑音亢進 </a:t>
            </a:r>
            <a:endParaRPr lang="en-US" altLang="ja-JP" dirty="0"/>
          </a:p>
          <a:p>
            <a:pPr lvl="1"/>
            <a:r>
              <a:rPr lang="en-CA" altLang="ja-JP" dirty="0"/>
              <a:t>b) </a:t>
            </a:r>
            <a:r>
              <a:rPr lang="ja-JP" altLang="en-US" dirty="0"/>
              <a:t>陰囊の透光性 </a:t>
            </a:r>
            <a:endParaRPr lang="en-US" altLang="ja-JP" dirty="0"/>
          </a:p>
          <a:p>
            <a:pPr lvl="1"/>
            <a:r>
              <a:rPr lang="en-CA" altLang="ja-JP" dirty="0"/>
              <a:t>c) </a:t>
            </a:r>
            <a:r>
              <a:rPr lang="ja-JP" altLang="en-US" dirty="0"/>
              <a:t>腹部血管雑音 </a:t>
            </a:r>
            <a:endParaRPr lang="en-US" altLang="ja-JP" dirty="0"/>
          </a:p>
          <a:p>
            <a:pPr lvl="1"/>
            <a:r>
              <a:rPr lang="en-CA" altLang="ja-JP" dirty="0"/>
              <a:t>d) Blumberg </a:t>
            </a:r>
            <a:r>
              <a:rPr lang="ja-JP" altLang="en-US" dirty="0"/>
              <a:t>徴候 </a:t>
            </a:r>
            <a:endParaRPr lang="en-US" altLang="ja-JP" dirty="0"/>
          </a:p>
          <a:p>
            <a:pPr lvl="1"/>
            <a:r>
              <a:rPr lang="en-CA" altLang="ja-JP" dirty="0"/>
              <a:t>e) </a:t>
            </a:r>
            <a:r>
              <a:rPr lang="ja-JP" altLang="en-US" dirty="0"/>
              <a:t>肋骨脊椎角の叩打痛</a:t>
            </a:r>
          </a:p>
        </p:txBody>
      </p:sp>
      <p:sp>
        <p:nvSpPr>
          <p:cNvPr id="6" name="正方形/長方形 7">
            <a:extLst>
              <a:ext uri="{FF2B5EF4-FFF2-40B4-BE49-F238E27FC236}">
                <a16:creationId xmlns:a16="http://schemas.microsoft.com/office/drawing/2014/main" id="{57CA42D4-AE60-7AC3-614A-72B01A27A682}"/>
              </a:ext>
            </a:extLst>
          </p:cNvPr>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e</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7" name="正方形/長方形 4">
            <a:extLst>
              <a:ext uri="{FF2B5EF4-FFF2-40B4-BE49-F238E27FC236}">
                <a16:creationId xmlns:a16="http://schemas.microsoft.com/office/drawing/2014/main" id="{C70DBF52-4924-5C7A-F63C-AFE17C35CD43}"/>
              </a:ext>
            </a:extLst>
          </p:cNvPr>
          <p:cNvSpPr>
            <a:spLocks noChangeArrowheads="1"/>
          </p:cNvSpPr>
          <p:nvPr/>
        </p:nvSpPr>
        <p:spPr bwMode="auto">
          <a:xfrm>
            <a:off x="524861" y="324516"/>
            <a:ext cx="5054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lvl="0" eaLnBrk="0" fontAlgn="base" hangingPunct="0">
              <a:spcBef>
                <a:spcPct val="30000"/>
              </a:spcBef>
              <a:spcAft>
                <a:spcPct val="0"/>
              </a:spcAft>
              <a:defRPr/>
            </a:pPr>
            <a:r>
              <a:rPr lang="ja-JP" altLang="en-US" sz="2800" b="1" dirty="0">
                <a:latin typeface="+mj-ea"/>
                <a:ea typeface="+mj-ea"/>
              </a:rPr>
              <a:t>第</a:t>
            </a:r>
            <a:r>
              <a:rPr lang="en-US" altLang="ja-JP" sz="2800" b="1" dirty="0">
                <a:latin typeface="+mj-ea"/>
                <a:ea typeface="+mj-ea"/>
              </a:rPr>
              <a:t>109</a:t>
            </a:r>
            <a:r>
              <a:rPr lang="ja-JP" altLang="en-US" sz="2800" b="1" dirty="0">
                <a:latin typeface="+mj-ea"/>
                <a:ea typeface="+mj-ea"/>
              </a:rPr>
              <a:t>回の問題</a:t>
            </a:r>
            <a:r>
              <a:rPr lang="en-US" altLang="ja-JP" sz="2800" b="1" dirty="0">
                <a:latin typeface="+mj-ea"/>
                <a:ea typeface="+mj-ea"/>
              </a:rPr>
              <a:t>: F</a:t>
            </a:r>
            <a:r>
              <a:rPr lang="ja-JP" altLang="en-US" sz="2800" b="1" dirty="0">
                <a:latin typeface="+mj-ea"/>
                <a:ea typeface="+mj-ea"/>
              </a:rPr>
              <a:t>問題</a:t>
            </a:r>
            <a:r>
              <a:rPr lang="en-US" altLang="ja-JP" sz="2800" b="1" dirty="0">
                <a:latin typeface="+mj-ea"/>
                <a:ea typeface="+mj-ea"/>
              </a:rPr>
              <a:t>25</a:t>
            </a:r>
            <a:r>
              <a:rPr lang="en-US" altLang="ja-JP" sz="2800" b="1" dirty="0">
                <a:latin typeface="+mj-ea"/>
              </a:rPr>
              <a:t> (2015)</a:t>
            </a:r>
            <a:endParaRPr lang="en-US" altLang="ja-JP" sz="2800" b="1" dirty="0">
              <a:latin typeface="+mj-ea"/>
              <a:ea typeface="+mj-ea"/>
            </a:endParaRPr>
          </a:p>
        </p:txBody>
      </p:sp>
    </p:spTree>
    <p:extLst>
      <p:ext uri="{BB962C8B-B14F-4D97-AF65-F5344CB8AC3E}">
        <p14:creationId xmlns:p14="http://schemas.microsoft.com/office/powerpoint/2010/main" val="35262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38E32-576A-C634-3F08-EC32E4765BF0}"/>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96F80FF7-150B-EB36-2920-57664E1F4EB2}"/>
              </a:ext>
            </a:extLst>
          </p:cNvPr>
          <p:cNvSpPr>
            <a:spLocks noChangeArrowheads="1"/>
          </p:cNvSpPr>
          <p:nvPr/>
        </p:nvSpPr>
        <p:spPr bwMode="auto">
          <a:xfrm>
            <a:off x="524861" y="324516"/>
            <a:ext cx="5271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b="1" dirty="0">
                <a:latin typeface="+mj-ea"/>
                <a:ea typeface="+mj-ea"/>
              </a:rPr>
              <a:t>第</a:t>
            </a:r>
            <a:r>
              <a:rPr lang="en-US" altLang="ja-JP" sz="2800" b="1" dirty="0">
                <a:latin typeface="+mj-ea"/>
                <a:ea typeface="+mj-ea"/>
              </a:rPr>
              <a:t>119</a:t>
            </a:r>
            <a:r>
              <a:rPr lang="ja-JP" altLang="en-US" sz="2800" b="1" dirty="0">
                <a:latin typeface="+mj-ea"/>
                <a:ea typeface="+mj-ea"/>
              </a:rPr>
              <a:t>回の問題</a:t>
            </a:r>
            <a:r>
              <a:rPr lang="en-US" altLang="ja-JP" sz="2800" b="1" dirty="0">
                <a:latin typeface="+mj-ea"/>
                <a:ea typeface="+mj-ea"/>
              </a:rPr>
              <a:t>: </a:t>
            </a:r>
            <a:r>
              <a:rPr lang="en-US" altLang="ja-JP" sz="2800" b="1" dirty="0">
                <a:latin typeface="+mj-ea"/>
                <a:ea typeface="+mj-ea"/>
                <a:hlinkClick r:id="rId3"/>
              </a:rPr>
              <a:t>119B-35</a:t>
            </a:r>
            <a:r>
              <a:rPr lang="en-US" altLang="ja-JP" sz="2800" b="1" dirty="0">
                <a:latin typeface="+mj-ea"/>
                <a:ea typeface="+mj-ea"/>
              </a:rPr>
              <a:t> (2025) </a:t>
            </a:r>
          </a:p>
        </p:txBody>
      </p:sp>
      <p:sp>
        <p:nvSpPr>
          <p:cNvPr id="2" name="正方形/長方形 1">
            <a:extLst>
              <a:ext uri="{FF2B5EF4-FFF2-40B4-BE49-F238E27FC236}">
                <a16:creationId xmlns:a16="http://schemas.microsoft.com/office/drawing/2014/main" id="{A13D0946-CD0F-D45E-2C4E-3AF7EA541327}"/>
              </a:ext>
            </a:extLst>
          </p:cNvPr>
          <p:cNvSpPr/>
          <p:nvPr/>
        </p:nvSpPr>
        <p:spPr>
          <a:xfrm>
            <a:off x="524861" y="980728"/>
            <a:ext cx="8363102" cy="5262979"/>
          </a:xfrm>
          <a:prstGeom prst="rect">
            <a:avLst/>
          </a:prstGeom>
        </p:spPr>
        <p:txBody>
          <a:bodyPr wrap="square">
            <a:spAutoFit/>
          </a:bodyPr>
          <a:lstStyle/>
          <a:p>
            <a:r>
              <a:rPr lang="en-US" altLang="ja-JP" sz="2400" dirty="0">
                <a:ea typeface="Meiryo" panose="020B0604030504040204" pitchFamily="34" charset="-128"/>
              </a:rPr>
              <a:t>A 25-year-old man presented with abdominal pain which started two days ago. Yesterday, the pain was periodic and located around the periumbilical area. Today, the pain is persistent and localized in the right lower abdomen. His body temperature is 37.7°C, pulse rate 90/min, blood pressure 120/62 mmHg, and respiratory rate 16/min. Physical examination shows rebound tenderness at the right lower abdomen.</a:t>
            </a:r>
          </a:p>
          <a:p>
            <a:endParaRPr lang="en-US" altLang="ja-JP" sz="2400" dirty="0">
              <a:ea typeface="Meiryo" panose="020B0604030504040204" pitchFamily="34" charset="-128"/>
            </a:endParaRPr>
          </a:p>
          <a:p>
            <a:r>
              <a:rPr lang="en-US" altLang="ja-JP" sz="2400" dirty="0">
                <a:ea typeface="Meiryo" panose="020B0604030504040204" pitchFamily="34" charset="-128"/>
              </a:rPr>
              <a:t>Which of the following should be performed next?</a:t>
            </a:r>
          </a:p>
          <a:p>
            <a:r>
              <a:rPr lang="en-US" altLang="ja-JP" sz="2400" dirty="0">
                <a:ea typeface="Meiryo" panose="020B0604030504040204" pitchFamily="34" charset="-128"/>
              </a:rPr>
              <a:t>a) Abdominal CT</a:t>
            </a:r>
          </a:p>
          <a:p>
            <a:r>
              <a:rPr lang="en-US" altLang="ja-JP" sz="2400" dirty="0">
                <a:ea typeface="Meiryo" panose="020B0604030504040204" pitchFamily="34" charset="-128"/>
              </a:rPr>
              <a:t>b) Central venous (CV) catheterization</a:t>
            </a:r>
          </a:p>
          <a:p>
            <a:r>
              <a:rPr lang="en-US" altLang="ja-JP" sz="2400" dirty="0">
                <a:ea typeface="Meiryo" panose="020B0604030504040204" pitchFamily="34" charset="-128"/>
              </a:rPr>
              <a:t>c) Gastrointestinal endoscopy</a:t>
            </a:r>
          </a:p>
          <a:p>
            <a:r>
              <a:rPr lang="en-US" altLang="ja-JP" sz="2400" dirty="0">
                <a:ea typeface="Meiryo" panose="020B0604030504040204" pitchFamily="34" charset="-128"/>
              </a:rPr>
              <a:t>d) Magnetic resonance cholangiopancreatography (MRCP)</a:t>
            </a:r>
          </a:p>
          <a:p>
            <a:r>
              <a:rPr lang="en-US" altLang="ja-JP" sz="2400" dirty="0">
                <a:ea typeface="Meiryo" panose="020B0604030504040204" pitchFamily="34" charset="-128"/>
              </a:rPr>
              <a:t>e) Nasogastric tube insertion</a:t>
            </a:r>
          </a:p>
        </p:txBody>
      </p:sp>
      <p:sp>
        <p:nvSpPr>
          <p:cNvPr id="6" name="正方形/長方形 7">
            <a:extLst>
              <a:ext uri="{FF2B5EF4-FFF2-40B4-BE49-F238E27FC236}">
                <a16:creationId xmlns:a16="http://schemas.microsoft.com/office/drawing/2014/main" id="{C9A490CF-CB6D-42AE-22D5-5A9BD7B14014}"/>
              </a:ext>
            </a:extLst>
          </p:cNvPr>
          <p:cNvSpPr/>
          <p:nvPr/>
        </p:nvSpPr>
        <p:spPr>
          <a:xfrm>
            <a:off x="7092280" y="6225599"/>
            <a:ext cx="1835759"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264384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BFF3D-9A11-5D6B-7792-5E43F9D76152}"/>
              </a:ext>
            </a:extLst>
          </p:cNvPr>
          <p:cNvSpPr txBox="1"/>
          <p:nvPr/>
        </p:nvSpPr>
        <p:spPr>
          <a:xfrm>
            <a:off x="524861" y="980728"/>
            <a:ext cx="8403178" cy="2308324"/>
          </a:xfrm>
          <a:prstGeom prst="rect">
            <a:avLst/>
          </a:prstGeom>
          <a:noFill/>
        </p:spPr>
        <p:txBody>
          <a:bodyPr wrap="square" rtlCol="0">
            <a:spAutoFit/>
          </a:bodyPr>
          <a:lstStyle/>
          <a:p>
            <a:r>
              <a:rPr lang="ja-JP" altLang="en-US" sz="2400" dirty="0"/>
              <a:t>医療面接における非言語的コミュニケーションはどれか。 </a:t>
            </a:r>
            <a:endParaRPr lang="en-US" altLang="ja-JP" sz="2400" dirty="0"/>
          </a:p>
          <a:p>
            <a:r>
              <a:rPr lang="en-US" altLang="ja-JP" sz="2400" dirty="0"/>
              <a:t>a) </a:t>
            </a:r>
            <a:r>
              <a:rPr lang="ja-JP" altLang="en-US" sz="2400" dirty="0"/>
              <a:t>語尾まで明瞭に発音する。 </a:t>
            </a:r>
            <a:endParaRPr lang="en-US" altLang="ja-JP" sz="2400" dirty="0"/>
          </a:p>
          <a:p>
            <a:r>
              <a:rPr lang="en-US" altLang="ja-JP" sz="2400" dirty="0"/>
              <a:t>b) </a:t>
            </a:r>
            <a:r>
              <a:rPr lang="ja-JP" altLang="en-US" sz="2400" dirty="0"/>
              <a:t>患者が発した言葉を繰り返す。 </a:t>
            </a:r>
            <a:endParaRPr lang="en-US" altLang="ja-JP" sz="2400" dirty="0"/>
          </a:p>
          <a:p>
            <a:r>
              <a:rPr lang="en-US" altLang="ja-JP" sz="2400" dirty="0"/>
              <a:t>c) </a:t>
            </a:r>
            <a:r>
              <a:rPr lang="ja-JP" altLang="en-US" sz="2400" dirty="0"/>
              <a:t>聞き取りやすい声の大きさで話す。 </a:t>
            </a:r>
            <a:endParaRPr lang="en-US" altLang="ja-JP" sz="2400" dirty="0"/>
          </a:p>
          <a:p>
            <a:r>
              <a:rPr lang="en-US" altLang="ja-JP" sz="2400" dirty="0"/>
              <a:t>d) </a:t>
            </a:r>
            <a:r>
              <a:rPr lang="ja-JP" altLang="en-US" sz="2400" dirty="0"/>
              <a:t>患者の訴えに応じてうなずきながら聞く。 </a:t>
            </a:r>
            <a:endParaRPr lang="en-US" altLang="ja-JP" sz="2400" dirty="0"/>
          </a:p>
          <a:p>
            <a:r>
              <a:rPr lang="en-US" altLang="ja-JP" sz="2400" dirty="0"/>
              <a:t>e) </a:t>
            </a:r>
            <a:r>
              <a:rPr lang="ja-JP" altLang="en-US" sz="2400" dirty="0"/>
              <a:t>専門用語を用いずに治療方針を説明する。</a:t>
            </a:r>
          </a:p>
        </p:txBody>
      </p:sp>
      <p:sp>
        <p:nvSpPr>
          <p:cNvPr id="3" name="正方形/長方形 7">
            <a:extLst>
              <a:ext uri="{FF2B5EF4-FFF2-40B4-BE49-F238E27FC236}">
                <a16:creationId xmlns:a16="http://schemas.microsoft.com/office/drawing/2014/main" id="{C69548B2-76D9-C58E-48C7-580E3E0B453B}"/>
              </a:ext>
            </a:extLst>
          </p:cNvPr>
          <p:cNvSpPr/>
          <p:nvPr/>
        </p:nvSpPr>
        <p:spPr>
          <a:xfrm>
            <a:off x="7092280" y="6225599"/>
            <a:ext cx="1835759"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d</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4" name="正方形/長方形 4">
            <a:extLst>
              <a:ext uri="{FF2B5EF4-FFF2-40B4-BE49-F238E27FC236}">
                <a16:creationId xmlns:a16="http://schemas.microsoft.com/office/drawing/2014/main" id="{BEC29C45-A804-D3FE-954A-369BB803F349}"/>
              </a:ext>
            </a:extLst>
          </p:cNvPr>
          <p:cNvSpPr>
            <a:spLocks noChangeArrowheads="1"/>
          </p:cNvSpPr>
          <p:nvPr/>
        </p:nvSpPr>
        <p:spPr bwMode="auto">
          <a:xfrm>
            <a:off x="524861" y="324516"/>
            <a:ext cx="4915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lvl="0" eaLnBrk="0" fontAlgn="base" hangingPunct="0">
              <a:spcBef>
                <a:spcPct val="30000"/>
              </a:spcBef>
              <a:spcAft>
                <a:spcPct val="0"/>
              </a:spcAft>
              <a:defRPr/>
            </a:pPr>
            <a:r>
              <a:rPr lang="ja-JP" altLang="en-US" sz="2800" b="1" dirty="0">
                <a:latin typeface="+mj-ea"/>
                <a:ea typeface="+mj-ea"/>
              </a:rPr>
              <a:t>第</a:t>
            </a:r>
            <a:r>
              <a:rPr lang="en-US" altLang="ja-JP" sz="2800" b="1" dirty="0">
                <a:latin typeface="+mj-ea"/>
                <a:ea typeface="+mj-ea"/>
              </a:rPr>
              <a:t>109</a:t>
            </a:r>
            <a:r>
              <a:rPr lang="ja-JP" altLang="en-US" sz="2800" b="1" dirty="0">
                <a:latin typeface="+mj-ea"/>
                <a:ea typeface="+mj-ea"/>
              </a:rPr>
              <a:t>回の問題</a:t>
            </a:r>
            <a:r>
              <a:rPr lang="en-US" altLang="ja-JP" sz="2800" b="1" dirty="0">
                <a:latin typeface="+mj-ea"/>
                <a:ea typeface="+mj-ea"/>
              </a:rPr>
              <a:t>: C</a:t>
            </a:r>
            <a:r>
              <a:rPr lang="ja-JP" altLang="en-US" sz="2800" b="1" dirty="0">
                <a:latin typeface="+mj-ea"/>
                <a:ea typeface="+mj-ea"/>
              </a:rPr>
              <a:t>問題</a:t>
            </a:r>
            <a:r>
              <a:rPr lang="en-US" altLang="ja-JP" sz="2800" b="1" dirty="0">
                <a:latin typeface="+mj-ea"/>
                <a:ea typeface="+mj-ea"/>
              </a:rPr>
              <a:t>5</a:t>
            </a:r>
            <a:r>
              <a:rPr lang="en-US" altLang="ja-JP" sz="2800" b="1" dirty="0">
                <a:latin typeface="+mj-ea"/>
              </a:rPr>
              <a:t> (2015)</a:t>
            </a:r>
            <a:endParaRPr lang="en-US" altLang="ja-JP" sz="2800" b="1" dirty="0">
              <a:latin typeface="+mj-ea"/>
              <a:ea typeface="+mj-ea"/>
            </a:endParaRPr>
          </a:p>
        </p:txBody>
      </p:sp>
    </p:spTree>
    <p:extLst>
      <p:ext uri="{BB962C8B-B14F-4D97-AF65-F5344CB8AC3E}">
        <p14:creationId xmlns:p14="http://schemas.microsoft.com/office/powerpoint/2010/main" val="390645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コンテンツ プレースホルダー 2"/>
          <p:cNvSpPr>
            <a:spLocks noGrp="1"/>
          </p:cNvSpPr>
          <p:nvPr>
            <p:ph idx="1"/>
          </p:nvPr>
        </p:nvSpPr>
        <p:spPr>
          <a:xfrm>
            <a:off x="524861" y="980728"/>
            <a:ext cx="8403178" cy="3470448"/>
          </a:xfrm>
        </p:spPr>
        <p:txBody>
          <a:bodyPr/>
          <a:lstStyle/>
          <a:p>
            <a:pPr marL="0" indent="0">
              <a:buFont typeface="Wingdings" charset="2"/>
              <a:buNone/>
            </a:pPr>
            <a:r>
              <a:rPr lang="ja-JP" altLang="en-US" sz="2400" dirty="0"/>
              <a:t>頭部にみられる病的所見はどれか。</a:t>
            </a:r>
            <a:r>
              <a:rPr lang="en-US" altLang="ja-JP" sz="2400" dirty="0"/>
              <a:t>(Which of the following is an abnormal physical finding in the HEENT?)</a:t>
            </a:r>
          </a:p>
          <a:p>
            <a:pPr marL="0" indent="0">
              <a:buFont typeface="Wingdings" charset="2"/>
              <a:buNone/>
            </a:pPr>
            <a:r>
              <a:rPr lang="en-US" altLang="ja-JP" sz="2400" dirty="0"/>
              <a:t>a) asterixis</a:t>
            </a:r>
          </a:p>
          <a:p>
            <a:pPr marL="0" indent="0">
              <a:buFont typeface="Wingdings" charset="2"/>
              <a:buNone/>
            </a:pPr>
            <a:r>
              <a:rPr lang="en-US" altLang="ja-JP" sz="2400" dirty="0"/>
              <a:t>b) clubbing</a:t>
            </a:r>
          </a:p>
          <a:p>
            <a:pPr marL="0" indent="0">
              <a:buFont typeface="Wingdings" charset="2"/>
              <a:buNone/>
            </a:pPr>
            <a:r>
              <a:rPr lang="en-US" altLang="ja-JP" sz="2400" dirty="0"/>
              <a:t>c) gynecomastia</a:t>
            </a:r>
          </a:p>
          <a:p>
            <a:pPr marL="0" indent="0">
              <a:buFont typeface="Wingdings" charset="2"/>
              <a:buNone/>
            </a:pPr>
            <a:r>
              <a:rPr lang="en-US" altLang="ja-JP" sz="2400" dirty="0"/>
              <a:t>d) nystagmus</a:t>
            </a:r>
          </a:p>
          <a:p>
            <a:pPr marL="0" indent="0">
              <a:buFont typeface="Wingdings" charset="2"/>
              <a:buNone/>
            </a:pPr>
            <a:r>
              <a:rPr lang="en-US" altLang="ja-JP" sz="2400" dirty="0"/>
              <a:t>e) scoliosis</a:t>
            </a:r>
            <a:endParaRPr lang="en-US" altLang="ja-JP" dirty="0"/>
          </a:p>
        </p:txBody>
      </p:sp>
      <p:sp>
        <p:nvSpPr>
          <p:cNvPr id="3" name="正方形/長方形 7">
            <a:extLst>
              <a:ext uri="{FF2B5EF4-FFF2-40B4-BE49-F238E27FC236}">
                <a16:creationId xmlns:a16="http://schemas.microsoft.com/office/drawing/2014/main" id="{340D7F88-FFCE-A9B0-5363-72043E99B766}"/>
              </a:ext>
            </a:extLst>
          </p:cNvPr>
          <p:cNvSpPr/>
          <p:nvPr/>
        </p:nvSpPr>
        <p:spPr>
          <a:xfrm>
            <a:off x="7092280" y="6225599"/>
            <a:ext cx="1835759"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d</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4" name="正方形/長方形 4">
            <a:extLst>
              <a:ext uri="{FF2B5EF4-FFF2-40B4-BE49-F238E27FC236}">
                <a16:creationId xmlns:a16="http://schemas.microsoft.com/office/drawing/2014/main" id="{1E9974F8-6826-0579-0D13-18B2479B620A}"/>
              </a:ext>
            </a:extLst>
          </p:cNvPr>
          <p:cNvSpPr>
            <a:spLocks noChangeArrowheads="1"/>
          </p:cNvSpPr>
          <p:nvPr/>
        </p:nvSpPr>
        <p:spPr bwMode="auto">
          <a:xfrm>
            <a:off x="524861" y="324516"/>
            <a:ext cx="4735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lvl="0" eaLnBrk="0" fontAlgn="base" hangingPunct="0">
              <a:spcBef>
                <a:spcPct val="30000"/>
              </a:spcBef>
              <a:spcAft>
                <a:spcPct val="0"/>
              </a:spcAft>
              <a:defRPr/>
            </a:pPr>
            <a:r>
              <a:rPr lang="ja-JP" altLang="en-US" sz="2800" b="1" dirty="0">
                <a:latin typeface="+mj-ea"/>
                <a:ea typeface="+mj-ea"/>
              </a:rPr>
              <a:t>第</a:t>
            </a:r>
            <a:r>
              <a:rPr lang="en-US" altLang="ja-JP" sz="2800" b="1" dirty="0">
                <a:latin typeface="+mj-ea"/>
                <a:ea typeface="+mj-ea"/>
              </a:rPr>
              <a:t>108</a:t>
            </a:r>
            <a:r>
              <a:rPr lang="ja-JP" altLang="en-US" sz="2800" b="1" dirty="0">
                <a:latin typeface="+mj-ea"/>
                <a:ea typeface="+mj-ea"/>
              </a:rPr>
              <a:t>回問題</a:t>
            </a:r>
            <a:r>
              <a:rPr lang="en-US" altLang="ja-JP" sz="2800" b="1" dirty="0">
                <a:latin typeface="+mj-ea"/>
                <a:ea typeface="+mj-ea"/>
              </a:rPr>
              <a:t>: C</a:t>
            </a:r>
            <a:r>
              <a:rPr lang="ja-JP" altLang="en-US" sz="2800" b="1" dirty="0">
                <a:latin typeface="+mj-ea"/>
                <a:ea typeface="+mj-ea"/>
              </a:rPr>
              <a:t>問題</a:t>
            </a:r>
            <a:r>
              <a:rPr lang="en-US" altLang="ja-JP" sz="2800" b="1" dirty="0">
                <a:latin typeface="+mj-ea"/>
                <a:ea typeface="+mj-ea"/>
              </a:rPr>
              <a:t>12</a:t>
            </a:r>
            <a:r>
              <a:rPr lang="en-US" altLang="ja-JP" sz="2800" b="1" dirty="0">
                <a:latin typeface="+mj-ea"/>
              </a:rPr>
              <a:t> (2014)</a:t>
            </a:r>
            <a:endParaRPr lang="en-US" altLang="ja-JP" sz="2800" b="1" dirty="0">
              <a:latin typeface="+mj-ea"/>
              <a:ea typeface="+mj-ea"/>
            </a:endParaRPr>
          </a:p>
        </p:txBody>
      </p:sp>
    </p:spTree>
    <p:extLst>
      <p:ext uri="{BB962C8B-B14F-4D97-AF65-F5344CB8AC3E}">
        <p14:creationId xmlns:p14="http://schemas.microsoft.com/office/powerpoint/2010/main" val="29585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468E3-4CDD-1CD5-06EF-A3430D230D36}"/>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A924AAFD-CFAF-9CD3-D49B-7D3865EFEB84}"/>
              </a:ext>
            </a:extLst>
          </p:cNvPr>
          <p:cNvSpPr>
            <a:spLocks noChangeArrowheads="1"/>
          </p:cNvSpPr>
          <p:nvPr/>
        </p:nvSpPr>
        <p:spPr bwMode="auto">
          <a:xfrm>
            <a:off x="524861" y="324516"/>
            <a:ext cx="5271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b="1" dirty="0">
                <a:latin typeface="+mj-ea"/>
                <a:ea typeface="+mj-ea"/>
              </a:rPr>
              <a:t>第</a:t>
            </a:r>
            <a:r>
              <a:rPr lang="en-US" altLang="ja-JP" sz="2800" b="1" dirty="0">
                <a:latin typeface="+mj-ea"/>
                <a:ea typeface="+mj-ea"/>
              </a:rPr>
              <a:t>119</a:t>
            </a:r>
            <a:r>
              <a:rPr lang="ja-JP" altLang="en-US" sz="2800" b="1" dirty="0">
                <a:latin typeface="+mj-ea"/>
                <a:ea typeface="+mj-ea"/>
              </a:rPr>
              <a:t>回の問題</a:t>
            </a:r>
            <a:r>
              <a:rPr lang="en-US" altLang="ja-JP" sz="2800" b="1" dirty="0">
                <a:latin typeface="+mj-ea"/>
                <a:ea typeface="+mj-ea"/>
              </a:rPr>
              <a:t>: </a:t>
            </a:r>
            <a:r>
              <a:rPr lang="en-US" altLang="ja-JP" sz="2800" b="1" dirty="0">
                <a:latin typeface="+mj-ea"/>
                <a:ea typeface="+mj-ea"/>
                <a:hlinkClick r:id="rId3"/>
              </a:rPr>
              <a:t>119C-18</a:t>
            </a:r>
            <a:r>
              <a:rPr lang="en-US" altLang="ja-JP" sz="2800" b="1" dirty="0">
                <a:latin typeface="+mj-ea"/>
                <a:ea typeface="+mj-ea"/>
              </a:rPr>
              <a:t> (2025) </a:t>
            </a:r>
          </a:p>
        </p:txBody>
      </p:sp>
      <p:sp>
        <p:nvSpPr>
          <p:cNvPr id="2" name="正方形/長方形 1">
            <a:extLst>
              <a:ext uri="{FF2B5EF4-FFF2-40B4-BE49-F238E27FC236}">
                <a16:creationId xmlns:a16="http://schemas.microsoft.com/office/drawing/2014/main" id="{42592CB5-E25B-D78C-590B-B5BB12F517DB}"/>
              </a:ext>
            </a:extLst>
          </p:cNvPr>
          <p:cNvSpPr/>
          <p:nvPr/>
        </p:nvSpPr>
        <p:spPr>
          <a:xfrm>
            <a:off x="524861" y="980728"/>
            <a:ext cx="8363102" cy="2677656"/>
          </a:xfrm>
          <a:prstGeom prst="rect">
            <a:avLst/>
          </a:prstGeom>
        </p:spPr>
        <p:txBody>
          <a:bodyPr wrap="square">
            <a:spAutoFit/>
          </a:bodyPr>
          <a:lstStyle/>
          <a:p>
            <a:r>
              <a:rPr lang="en-US" altLang="ja-JP" sz="2400" dirty="0">
                <a:ea typeface="Meiryo" panose="020B0604030504040204" pitchFamily="34" charset="-128"/>
              </a:rPr>
              <a:t>Which of the following diseases does NOT cause person-to-person transmission?</a:t>
            </a:r>
          </a:p>
          <a:p>
            <a:r>
              <a:rPr lang="en-US" altLang="ja-JP" sz="2400" dirty="0">
                <a:ea typeface="Meiryo" panose="020B0604030504040204" pitchFamily="34" charset="-128"/>
              </a:rPr>
              <a:t>a) Malaria</a:t>
            </a:r>
          </a:p>
          <a:p>
            <a:r>
              <a:rPr lang="en-US" altLang="ja-JP" sz="2400" dirty="0">
                <a:ea typeface="Meiryo" panose="020B0604030504040204" pitchFamily="34" charset="-128"/>
              </a:rPr>
              <a:t>b) Measles</a:t>
            </a:r>
          </a:p>
          <a:p>
            <a:r>
              <a:rPr lang="en-US" altLang="ja-JP" sz="2400" dirty="0">
                <a:ea typeface="Meiryo" panose="020B0604030504040204" pitchFamily="34" charset="-128"/>
              </a:rPr>
              <a:t>c) Meningococcal meningitis</a:t>
            </a:r>
          </a:p>
          <a:p>
            <a:r>
              <a:rPr lang="en-US" altLang="ja-JP" sz="2400" dirty="0">
                <a:ea typeface="Meiryo" panose="020B0604030504040204" pitchFamily="34" charset="-128"/>
              </a:rPr>
              <a:t>d) Pertussis</a:t>
            </a:r>
          </a:p>
          <a:p>
            <a:r>
              <a:rPr lang="en-US" altLang="ja-JP" sz="2400" dirty="0">
                <a:ea typeface="Meiryo" panose="020B0604030504040204" pitchFamily="34" charset="-128"/>
              </a:rPr>
              <a:t>e) Syphilis</a:t>
            </a:r>
          </a:p>
        </p:txBody>
      </p:sp>
      <p:sp>
        <p:nvSpPr>
          <p:cNvPr id="6" name="正方形/長方形 7">
            <a:extLst>
              <a:ext uri="{FF2B5EF4-FFF2-40B4-BE49-F238E27FC236}">
                <a16:creationId xmlns:a16="http://schemas.microsoft.com/office/drawing/2014/main" id="{033C4316-ABDE-2482-ED82-3AABA7D54561}"/>
              </a:ext>
            </a:extLst>
          </p:cNvPr>
          <p:cNvSpPr/>
          <p:nvPr/>
        </p:nvSpPr>
        <p:spPr>
          <a:xfrm>
            <a:off x="7092280" y="6225599"/>
            <a:ext cx="1835759"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405171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D9ECA-D120-B8C4-0C32-E17E09EA8641}"/>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BD23BEB4-B9D3-7A13-9526-BF8C84D14C29}"/>
              </a:ext>
            </a:extLst>
          </p:cNvPr>
          <p:cNvSpPr>
            <a:spLocks noChangeArrowheads="1"/>
          </p:cNvSpPr>
          <p:nvPr/>
        </p:nvSpPr>
        <p:spPr bwMode="auto">
          <a:xfrm>
            <a:off x="524861" y="324516"/>
            <a:ext cx="5271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b="1" dirty="0">
                <a:latin typeface="+mj-ea"/>
                <a:ea typeface="+mj-ea"/>
              </a:rPr>
              <a:t>第</a:t>
            </a:r>
            <a:r>
              <a:rPr lang="en-US" altLang="ja-JP" sz="2800" b="1" dirty="0">
                <a:latin typeface="+mj-ea"/>
                <a:ea typeface="+mj-ea"/>
              </a:rPr>
              <a:t>119</a:t>
            </a:r>
            <a:r>
              <a:rPr lang="ja-JP" altLang="en-US" sz="2800" b="1" dirty="0">
                <a:latin typeface="+mj-ea"/>
                <a:ea typeface="+mj-ea"/>
              </a:rPr>
              <a:t>回の問題</a:t>
            </a:r>
            <a:r>
              <a:rPr lang="en-US" altLang="ja-JP" sz="2800" b="1" dirty="0">
                <a:latin typeface="+mj-ea"/>
                <a:ea typeface="+mj-ea"/>
              </a:rPr>
              <a:t>: </a:t>
            </a:r>
            <a:r>
              <a:rPr lang="en-US" altLang="ja-JP" sz="2800" b="1" dirty="0">
                <a:latin typeface="+mj-ea"/>
                <a:ea typeface="+mj-ea"/>
                <a:hlinkClick r:id="rId3"/>
              </a:rPr>
              <a:t>119F-19</a:t>
            </a:r>
            <a:r>
              <a:rPr lang="en-US" altLang="ja-JP" sz="2800" b="1" dirty="0">
                <a:latin typeface="+mj-ea"/>
                <a:ea typeface="+mj-ea"/>
              </a:rPr>
              <a:t> (2025) </a:t>
            </a:r>
          </a:p>
        </p:txBody>
      </p:sp>
      <p:sp>
        <p:nvSpPr>
          <p:cNvPr id="2" name="正方形/長方形 1">
            <a:extLst>
              <a:ext uri="{FF2B5EF4-FFF2-40B4-BE49-F238E27FC236}">
                <a16:creationId xmlns:a16="http://schemas.microsoft.com/office/drawing/2014/main" id="{9DDBB262-63D6-09C3-0370-3E61D7116422}"/>
              </a:ext>
            </a:extLst>
          </p:cNvPr>
          <p:cNvSpPr/>
          <p:nvPr/>
        </p:nvSpPr>
        <p:spPr>
          <a:xfrm>
            <a:off x="524861" y="980728"/>
            <a:ext cx="8363102" cy="2677656"/>
          </a:xfrm>
          <a:prstGeom prst="rect">
            <a:avLst/>
          </a:prstGeom>
        </p:spPr>
        <p:txBody>
          <a:bodyPr wrap="square">
            <a:spAutoFit/>
          </a:bodyPr>
          <a:lstStyle/>
          <a:p>
            <a:r>
              <a:rPr lang="en-US" altLang="ja-JP" sz="2400" dirty="0">
                <a:ea typeface="Meiryo" panose="020B0604030504040204" pitchFamily="34" charset="-128"/>
              </a:rPr>
              <a:t>Which of the following is a target disease for neonatal screening using tandem mass spectrometry?</a:t>
            </a:r>
          </a:p>
          <a:p>
            <a:r>
              <a:rPr lang="en-US" altLang="ja-JP" sz="2400" dirty="0">
                <a:ea typeface="Meiryo" panose="020B0604030504040204" pitchFamily="34" charset="-128"/>
              </a:rPr>
              <a:t>a) Wilson disease</a:t>
            </a:r>
          </a:p>
          <a:p>
            <a:r>
              <a:rPr lang="en-US" altLang="ja-JP" sz="2400" dirty="0">
                <a:ea typeface="Meiryo" panose="020B0604030504040204" pitchFamily="34" charset="-128"/>
              </a:rPr>
              <a:t>b) Spinal muscular atrophy (SMA)</a:t>
            </a:r>
          </a:p>
          <a:p>
            <a:r>
              <a:rPr lang="en-US" altLang="ja-JP" sz="2400" dirty="0">
                <a:ea typeface="Meiryo" panose="020B0604030504040204" pitchFamily="34" charset="-128"/>
              </a:rPr>
              <a:t>c) Methylmalonic acidemia (MMA)</a:t>
            </a:r>
          </a:p>
          <a:p>
            <a:r>
              <a:rPr lang="en-US" altLang="ja-JP" sz="2400" dirty="0">
                <a:ea typeface="Meiryo" panose="020B0604030504040204" pitchFamily="34" charset="-128"/>
              </a:rPr>
              <a:t>d) Severe combined immunodeficiency (SCID)</a:t>
            </a:r>
          </a:p>
          <a:p>
            <a:r>
              <a:rPr lang="en-US" altLang="ja-JP" sz="2400" dirty="0">
                <a:ea typeface="Meiryo" panose="020B0604030504040204" pitchFamily="34" charset="-128"/>
              </a:rPr>
              <a:t>e) Congenital cytomegalovirus infection (</a:t>
            </a:r>
            <a:r>
              <a:rPr lang="en-US" altLang="ja-JP" sz="2400" dirty="0" err="1">
                <a:ea typeface="Meiryo" panose="020B0604030504040204" pitchFamily="34" charset="-128"/>
              </a:rPr>
              <a:t>cCMV</a:t>
            </a:r>
            <a:r>
              <a:rPr lang="en-US" altLang="ja-JP" sz="2400" dirty="0">
                <a:ea typeface="Meiryo" panose="020B0604030504040204" pitchFamily="34" charset="-128"/>
              </a:rPr>
              <a:t>)</a:t>
            </a:r>
          </a:p>
        </p:txBody>
      </p:sp>
      <p:sp>
        <p:nvSpPr>
          <p:cNvPr id="6" name="正方形/長方形 7">
            <a:extLst>
              <a:ext uri="{FF2B5EF4-FFF2-40B4-BE49-F238E27FC236}">
                <a16:creationId xmlns:a16="http://schemas.microsoft.com/office/drawing/2014/main" id="{7E1F705A-A20E-56D2-3C6D-E325334B0150}"/>
              </a:ext>
            </a:extLst>
          </p:cNvPr>
          <p:cNvSpPr/>
          <p:nvPr/>
        </p:nvSpPr>
        <p:spPr>
          <a:xfrm>
            <a:off x="7092280" y="6225599"/>
            <a:ext cx="1835759"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c</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247966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84B86-9D30-42B5-E7E2-47EC8E03C5DE}"/>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9CAFAC96-5B08-20CC-B428-884B1683068E}"/>
              </a:ext>
            </a:extLst>
          </p:cNvPr>
          <p:cNvSpPr>
            <a:spLocks noChangeArrowheads="1"/>
          </p:cNvSpPr>
          <p:nvPr/>
        </p:nvSpPr>
        <p:spPr bwMode="auto">
          <a:xfrm>
            <a:off x="524861" y="324516"/>
            <a:ext cx="5271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b="1" dirty="0">
                <a:latin typeface="+mj-ea"/>
                <a:ea typeface="+mj-ea"/>
              </a:rPr>
              <a:t>第</a:t>
            </a:r>
            <a:r>
              <a:rPr lang="en-US" altLang="ja-JP" sz="2800" b="1" dirty="0">
                <a:latin typeface="+mj-ea"/>
                <a:ea typeface="+mj-ea"/>
              </a:rPr>
              <a:t>119</a:t>
            </a:r>
            <a:r>
              <a:rPr lang="ja-JP" altLang="en-US" sz="2800" b="1" dirty="0">
                <a:latin typeface="+mj-ea"/>
                <a:ea typeface="+mj-ea"/>
              </a:rPr>
              <a:t>回の問題</a:t>
            </a:r>
            <a:r>
              <a:rPr lang="en-US" altLang="ja-JP" sz="2800" b="1" dirty="0">
                <a:latin typeface="+mj-ea"/>
                <a:ea typeface="+mj-ea"/>
              </a:rPr>
              <a:t>: </a:t>
            </a:r>
            <a:r>
              <a:rPr lang="en-US" altLang="ja-JP" sz="2800" b="1" dirty="0">
                <a:latin typeface="+mj-ea"/>
                <a:ea typeface="+mj-ea"/>
                <a:hlinkClick r:id="rId3"/>
              </a:rPr>
              <a:t>119F-25</a:t>
            </a:r>
            <a:r>
              <a:rPr lang="en-US" altLang="ja-JP" sz="2800" b="1" dirty="0">
                <a:latin typeface="+mj-ea"/>
                <a:ea typeface="+mj-ea"/>
              </a:rPr>
              <a:t> (2025) </a:t>
            </a:r>
          </a:p>
        </p:txBody>
      </p:sp>
      <p:sp>
        <p:nvSpPr>
          <p:cNvPr id="2" name="正方形/長方形 1">
            <a:extLst>
              <a:ext uri="{FF2B5EF4-FFF2-40B4-BE49-F238E27FC236}">
                <a16:creationId xmlns:a16="http://schemas.microsoft.com/office/drawing/2014/main" id="{39B92697-1D5D-6A31-D32A-859A57AB38F1}"/>
              </a:ext>
            </a:extLst>
          </p:cNvPr>
          <p:cNvSpPr/>
          <p:nvPr/>
        </p:nvSpPr>
        <p:spPr>
          <a:xfrm>
            <a:off x="524861" y="980728"/>
            <a:ext cx="8363102" cy="4154984"/>
          </a:xfrm>
          <a:prstGeom prst="rect">
            <a:avLst/>
          </a:prstGeom>
        </p:spPr>
        <p:txBody>
          <a:bodyPr wrap="square">
            <a:spAutoFit/>
          </a:bodyPr>
          <a:lstStyle/>
          <a:p>
            <a:r>
              <a:rPr lang="en-US" altLang="ja-JP" sz="2400" dirty="0">
                <a:ea typeface="Meiryo" panose="020B0604030504040204" pitchFamily="34" charset="-128"/>
              </a:rPr>
              <a:t>The constitution of the world health organization &lt;WHO&gt; is shown below.</a:t>
            </a:r>
          </a:p>
          <a:p>
            <a:r>
              <a:rPr lang="en-US" altLang="ja-JP" sz="2400" dirty="0">
                <a:ea typeface="Meiryo" panose="020B0604030504040204" pitchFamily="34" charset="-128"/>
              </a:rPr>
              <a:t>“Health is a state of complete physical, (   ) and social well-being and not merely the absence of disease or infirmity.”</a:t>
            </a:r>
          </a:p>
          <a:p>
            <a:endParaRPr lang="en-US" altLang="ja-JP" sz="2400" dirty="0">
              <a:ea typeface="Meiryo" panose="020B0604030504040204" pitchFamily="34" charset="-128"/>
            </a:endParaRPr>
          </a:p>
          <a:p>
            <a:r>
              <a:rPr lang="en-US" altLang="ja-JP" sz="2400" dirty="0">
                <a:ea typeface="Meiryo" panose="020B0604030504040204" pitchFamily="34" charset="-128"/>
              </a:rPr>
              <a:t>Select the correct answer from below to complete the sentence.</a:t>
            </a:r>
          </a:p>
          <a:p>
            <a:r>
              <a:rPr lang="en-US" altLang="ja-JP" sz="2400" dirty="0">
                <a:ea typeface="Meiryo" panose="020B0604030504040204" pitchFamily="34" charset="-128"/>
              </a:rPr>
              <a:t>a) mental</a:t>
            </a:r>
          </a:p>
          <a:p>
            <a:r>
              <a:rPr lang="en-US" altLang="ja-JP" sz="2400" dirty="0">
                <a:ea typeface="Meiryo" panose="020B0604030504040204" pitchFamily="34" charset="-128"/>
              </a:rPr>
              <a:t>b) spiritual</a:t>
            </a:r>
          </a:p>
          <a:p>
            <a:r>
              <a:rPr lang="en-US" altLang="ja-JP" sz="2400" dirty="0">
                <a:ea typeface="Meiryo" panose="020B0604030504040204" pitchFamily="34" charset="-128"/>
              </a:rPr>
              <a:t>c) emotional</a:t>
            </a:r>
          </a:p>
          <a:p>
            <a:r>
              <a:rPr lang="en-US" altLang="ja-JP" sz="2400" dirty="0">
                <a:ea typeface="Meiryo" panose="020B0604030504040204" pitchFamily="34" charset="-128"/>
              </a:rPr>
              <a:t>d) psychiatric</a:t>
            </a:r>
          </a:p>
          <a:p>
            <a:r>
              <a:rPr lang="en-US" altLang="ja-JP" sz="2400" dirty="0">
                <a:ea typeface="Meiryo" panose="020B0604030504040204" pitchFamily="34" charset="-128"/>
              </a:rPr>
              <a:t>e) psychological</a:t>
            </a:r>
          </a:p>
        </p:txBody>
      </p:sp>
      <p:sp>
        <p:nvSpPr>
          <p:cNvPr id="6" name="正方形/長方形 7">
            <a:extLst>
              <a:ext uri="{FF2B5EF4-FFF2-40B4-BE49-F238E27FC236}">
                <a16:creationId xmlns:a16="http://schemas.microsoft.com/office/drawing/2014/main" id="{8EA13239-2170-DEFC-57C3-F8E60F4BA145}"/>
              </a:ext>
            </a:extLst>
          </p:cNvPr>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128767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CAB30-4CC0-B26D-568F-9A6A65E4073A}"/>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85BC7B6D-1583-E3BB-A5AD-0E2DE72E040D}"/>
              </a:ext>
            </a:extLst>
          </p:cNvPr>
          <p:cNvSpPr>
            <a:spLocks noChangeArrowheads="1"/>
          </p:cNvSpPr>
          <p:nvPr/>
        </p:nvSpPr>
        <p:spPr bwMode="auto">
          <a:xfrm>
            <a:off x="524861" y="324516"/>
            <a:ext cx="5271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b="1" dirty="0">
                <a:latin typeface="+mj-ea"/>
                <a:ea typeface="+mj-ea"/>
              </a:rPr>
              <a:t>第</a:t>
            </a:r>
            <a:r>
              <a:rPr lang="en-US" altLang="ja-JP" sz="2800" b="1" dirty="0">
                <a:latin typeface="+mj-ea"/>
                <a:ea typeface="+mj-ea"/>
              </a:rPr>
              <a:t>118</a:t>
            </a:r>
            <a:r>
              <a:rPr lang="ja-JP" altLang="en-US" sz="2800" b="1" dirty="0">
                <a:latin typeface="+mj-ea"/>
                <a:ea typeface="+mj-ea"/>
              </a:rPr>
              <a:t>回の問題</a:t>
            </a:r>
            <a:r>
              <a:rPr lang="en-US" altLang="ja-JP" sz="2800" b="1" dirty="0">
                <a:latin typeface="+mj-ea"/>
                <a:ea typeface="+mj-ea"/>
              </a:rPr>
              <a:t>: 118A-50 (2024) </a:t>
            </a:r>
          </a:p>
        </p:txBody>
      </p:sp>
      <p:sp>
        <p:nvSpPr>
          <p:cNvPr id="2" name="正方形/長方形 1">
            <a:extLst>
              <a:ext uri="{FF2B5EF4-FFF2-40B4-BE49-F238E27FC236}">
                <a16:creationId xmlns:a16="http://schemas.microsoft.com/office/drawing/2014/main" id="{C572E394-01F2-CD40-A8A9-68B679F8B5F6}"/>
              </a:ext>
            </a:extLst>
          </p:cNvPr>
          <p:cNvSpPr/>
          <p:nvPr/>
        </p:nvSpPr>
        <p:spPr>
          <a:xfrm>
            <a:off x="524861" y="980728"/>
            <a:ext cx="8363102" cy="5262979"/>
          </a:xfrm>
          <a:prstGeom prst="rect">
            <a:avLst/>
          </a:prstGeom>
        </p:spPr>
        <p:txBody>
          <a:bodyPr wrap="square">
            <a:spAutoFit/>
          </a:bodyPr>
          <a:lstStyle/>
          <a:p>
            <a:r>
              <a:rPr lang="en-US" altLang="ja-JP" sz="2400" dirty="0">
                <a:ea typeface="Meiryo" panose="020B0604030504040204" pitchFamily="34" charset="-128"/>
              </a:rPr>
              <a:t>An 85-year-old woman was admitted to the hospital with a left femoral neck fracture and was confined to bed rest. On admission, muscle strength and sensation in the left lower limb were normal, but the next day, she was unable to move her left foot upwards. On examination, she was unable to dorsiflex her left ankle, with decreased sensation on the dorsal aspect of her left foot. The left lower limb was externally rotated.</a:t>
            </a:r>
          </a:p>
          <a:p>
            <a:endParaRPr lang="en-US" altLang="ja-JP" sz="2400" dirty="0">
              <a:ea typeface="Meiryo" panose="020B0604030504040204" pitchFamily="34" charset="-128"/>
            </a:endParaRPr>
          </a:p>
          <a:p>
            <a:r>
              <a:rPr lang="en-US" altLang="ja-JP" sz="2400" dirty="0">
                <a:ea typeface="Meiryo" panose="020B0604030504040204" pitchFamily="34" charset="-128"/>
              </a:rPr>
              <a:t>Select the most likely cause of her decreased ankle movement.</a:t>
            </a:r>
          </a:p>
          <a:p>
            <a:r>
              <a:rPr lang="en-US" altLang="ja-JP" sz="2400" dirty="0">
                <a:ea typeface="Meiryo" panose="020B0604030504040204" pitchFamily="34" charset="-128"/>
              </a:rPr>
              <a:t>a) Cerebral infarction</a:t>
            </a:r>
          </a:p>
          <a:p>
            <a:r>
              <a:rPr lang="en-US" altLang="ja-JP" sz="2400" dirty="0">
                <a:ea typeface="Meiryo" panose="020B0604030504040204" pitchFamily="34" charset="-128"/>
              </a:rPr>
              <a:t>b) Lumbar disc herniation</a:t>
            </a:r>
          </a:p>
          <a:p>
            <a:r>
              <a:rPr lang="en-US" altLang="ja-JP" sz="2400" dirty="0">
                <a:ea typeface="Meiryo" panose="020B0604030504040204" pitchFamily="34" charset="-128"/>
              </a:rPr>
              <a:t>c) Peroneal &lt;Fibular&gt; nerve palsy</a:t>
            </a:r>
          </a:p>
          <a:p>
            <a:r>
              <a:rPr lang="en-US" altLang="ja-JP" sz="2400" dirty="0">
                <a:ea typeface="Meiryo" panose="020B0604030504040204" pitchFamily="34" charset="-128"/>
              </a:rPr>
              <a:t>d) Deep vein thrombosis</a:t>
            </a:r>
          </a:p>
          <a:p>
            <a:r>
              <a:rPr lang="en-US" altLang="ja-JP" sz="2400" dirty="0">
                <a:ea typeface="Meiryo" panose="020B0604030504040204" pitchFamily="34" charset="-128"/>
              </a:rPr>
              <a:t>e) Achilles tendon rupture</a:t>
            </a:r>
          </a:p>
        </p:txBody>
      </p:sp>
      <p:sp>
        <p:nvSpPr>
          <p:cNvPr id="6" name="正方形/長方形 7">
            <a:extLst>
              <a:ext uri="{FF2B5EF4-FFF2-40B4-BE49-F238E27FC236}">
                <a16:creationId xmlns:a16="http://schemas.microsoft.com/office/drawing/2014/main" id="{FDF1C293-99BE-DB2D-07C4-52CBFA0E6FC3}"/>
              </a:ext>
            </a:extLst>
          </p:cNvPr>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c</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31843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524861" y="324516"/>
            <a:ext cx="50898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800" b="1" dirty="0">
                <a:latin typeface="+mj-ea"/>
                <a:ea typeface="+mj-ea"/>
              </a:rPr>
              <a:t>第</a:t>
            </a:r>
            <a:r>
              <a:rPr lang="en-US" altLang="ja-JP" sz="2800" b="1" dirty="0">
                <a:latin typeface="+mj-ea"/>
                <a:ea typeface="+mj-ea"/>
              </a:rPr>
              <a:t>118</a:t>
            </a:r>
            <a:r>
              <a:rPr lang="ja-JP" altLang="en-US" sz="2800" b="1" dirty="0">
                <a:latin typeface="+mj-ea"/>
                <a:ea typeface="+mj-ea"/>
              </a:rPr>
              <a:t>回の問題</a:t>
            </a:r>
            <a:r>
              <a:rPr lang="en-US" altLang="ja-JP" sz="2800" b="1" dirty="0">
                <a:latin typeface="+mj-ea"/>
                <a:ea typeface="+mj-ea"/>
              </a:rPr>
              <a:t>: 118B-13</a:t>
            </a:r>
            <a:r>
              <a:rPr lang="en-US" altLang="ja-JP" sz="2800" b="1" dirty="0">
                <a:latin typeface="+mj-ea"/>
              </a:rPr>
              <a:t> (2024)</a:t>
            </a:r>
            <a:endParaRPr lang="en-US" altLang="ja-JP" sz="2800" b="1" dirty="0">
              <a:latin typeface="+mj-ea"/>
              <a:ea typeface="+mj-ea"/>
            </a:endParaRP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Answer</a:t>
            </a:r>
            <a:r>
              <a:rPr lang="ja-JP" altLang="en-US"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 </a:t>
            </a:r>
            <a:r>
              <a:rPr lang="en-US" altLang="ja-JP" sz="2800" dirty="0">
                <a:solidFill>
                  <a:schemeClr val="tx2">
                    <a:lumMod val="60000"/>
                    <a:lumOff val="40000"/>
                  </a:schemeClr>
                </a:solidFill>
                <a:latin typeface="Book Antiqua" panose="02040602050305030304" pitchFamily="18" charset="0"/>
                <a:ea typeface="Meiryo" panose="020B0604030504040204" pitchFamily="34" charset="-128"/>
                <a:cs typeface="Book Antiqua" charset="0"/>
              </a:rPr>
              <a:t>c</a:t>
            </a:r>
            <a:endParaRPr lang="ja-JP" altLang="en-US" sz="2800" dirty="0">
              <a:solidFill>
                <a:schemeClr val="tx2">
                  <a:lumMod val="60000"/>
                  <a:lumOff val="40000"/>
                </a:schemeClr>
              </a:solidFill>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0" y="980728"/>
            <a:ext cx="8363103" cy="2677656"/>
          </a:xfrm>
          <a:prstGeom prst="rect">
            <a:avLst/>
          </a:prstGeom>
        </p:spPr>
        <p:txBody>
          <a:bodyPr wrap="square">
            <a:spAutoFit/>
          </a:bodyPr>
          <a:lstStyle/>
          <a:p>
            <a:r>
              <a:rPr lang="en-US" altLang="ja-JP" sz="2400" dirty="0">
                <a:ea typeface="Meiryo" panose="020B0604030504040204" pitchFamily="34" charset="-128"/>
              </a:rPr>
              <a:t>Which of the following clinical conditions occurs in patients acutely after severe burns?</a:t>
            </a:r>
          </a:p>
          <a:p>
            <a:r>
              <a:rPr lang="en-US" altLang="ja-JP" sz="2400" dirty="0">
                <a:ea typeface="Meiryo" panose="020B0604030504040204" pitchFamily="34" charset="-128"/>
              </a:rPr>
              <a:t>a) polyuria</a:t>
            </a:r>
          </a:p>
          <a:p>
            <a:r>
              <a:rPr lang="en-US" altLang="ja-JP" sz="2400" dirty="0">
                <a:ea typeface="Meiryo" panose="020B0604030504040204" pitchFamily="34" charset="-128"/>
              </a:rPr>
              <a:t>b) hyperlipidemia</a:t>
            </a:r>
          </a:p>
          <a:p>
            <a:r>
              <a:rPr lang="en-US" altLang="ja-JP" sz="2400" dirty="0">
                <a:ea typeface="Meiryo" panose="020B0604030504040204" pitchFamily="34" charset="-128"/>
              </a:rPr>
              <a:t>c) hypovolemic shock</a:t>
            </a:r>
          </a:p>
          <a:p>
            <a:r>
              <a:rPr lang="en-US" altLang="ja-JP" sz="2400" dirty="0">
                <a:ea typeface="Meiryo" panose="020B0604030504040204" pitchFamily="34" charset="-128"/>
              </a:rPr>
              <a:t>d) venous thrombosis</a:t>
            </a:r>
          </a:p>
          <a:p>
            <a:r>
              <a:rPr lang="en-US" altLang="ja-JP" sz="2400" dirty="0">
                <a:ea typeface="Meiryo" panose="020B0604030504040204" pitchFamily="34" charset="-128"/>
              </a:rPr>
              <a:t>e) compartment syndrome</a:t>
            </a:r>
          </a:p>
        </p:txBody>
      </p:sp>
    </p:spTree>
    <p:extLst>
      <p:ext uri="{BB962C8B-B14F-4D97-AF65-F5344CB8AC3E}">
        <p14:creationId xmlns:p14="http://schemas.microsoft.com/office/powerpoint/2010/main" val="87948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10028</TotalTime>
  <Words>4829</Words>
  <Application>Microsoft Office PowerPoint</Application>
  <PresentationFormat>On-screen Show (4:3)</PresentationFormat>
  <Paragraphs>493</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Meiryo</vt:lpstr>
      <vt:lpstr>Arial</vt:lpstr>
      <vt:lpstr>Book Antiqua</vt:lpstr>
      <vt:lpstr>Calibri</vt:lpstr>
      <vt:lpstr>Garamond</vt:lpstr>
      <vt:lpstr>Wingdings</vt:lpstr>
      <vt:lpstr>Office テーマ</vt:lpstr>
      <vt:lpstr>PowerPoint Presentation</vt:lpstr>
      <vt:lpstr>Source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Jun Iwata</dc:creator>
  <cp:lastModifiedBy>Reviewer</cp:lastModifiedBy>
  <cp:revision>491</cp:revision>
  <cp:lastPrinted>2021-02-16T01:58:08Z</cp:lastPrinted>
  <dcterms:created xsi:type="dcterms:W3CDTF">2009-05-14T00:26:56Z</dcterms:created>
  <dcterms:modified xsi:type="dcterms:W3CDTF">2026-01-26T02:55:24Z</dcterms:modified>
</cp:coreProperties>
</file>