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59" r:id="rId1"/>
  </p:sldMasterIdLst>
  <p:notesMasterIdLst>
    <p:notesMasterId r:id="rId37"/>
  </p:notesMasterIdLst>
  <p:handoutMasterIdLst>
    <p:handoutMasterId r:id="rId38"/>
  </p:handoutMasterIdLst>
  <p:sldIdLst>
    <p:sldId id="370" r:id="rId2"/>
    <p:sldId id="411" r:id="rId3"/>
    <p:sldId id="412" r:id="rId4"/>
    <p:sldId id="413" r:id="rId5"/>
    <p:sldId id="414" r:id="rId6"/>
    <p:sldId id="406" r:id="rId7"/>
    <p:sldId id="407" r:id="rId8"/>
    <p:sldId id="408" r:id="rId9"/>
    <p:sldId id="409" r:id="rId10"/>
    <p:sldId id="410" r:id="rId11"/>
    <p:sldId id="401" r:id="rId12"/>
    <p:sldId id="402" r:id="rId13"/>
    <p:sldId id="403" r:id="rId14"/>
    <p:sldId id="404" r:id="rId15"/>
    <p:sldId id="405" r:id="rId16"/>
    <p:sldId id="396" r:id="rId17"/>
    <p:sldId id="399" r:id="rId18"/>
    <p:sldId id="397" r:id="rId19"/>
    <p:sldId id="398" r:id="rId20"/>
    <p:sldId id="392" r:id="rId21"/>
    <p:sldId id="393" r:id="rId22"/>
    <p:sldId id="394" r:id="rId23"/>
    <p:sldId id="395" r:id="rId24"/>
    <p:sldId id="389" r:id="rId25"/>
    <p:sldId id="388" r:id="rId26"/>
    <p:sldId id="386" r:id="rId27"/>
    <p:sldId id="387" r:id="rId28"/>
    <p:sldId id="383" r:id="rId29"/>
    <p:sldId id="385" r:id="rId30"/>
    <p:sldId id="374" r:id="rId31"/>
    <p:sldId id="375" r:id="rId32"/>
    <p:sldId id="371" r:id="rId33"/>
    <p:sldId id="372" r:id="rId34"/>
    <p:sldId id="373" r:id="rId35"/>
    <p:sldId id="390" r:id="rId36"/>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00"/>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3" autoAdjust="0"/>
    <p:restoredTop sz="86322" autoAdjust="0"/>
  </p:normalViewPr>
  <p:slideViewPr>
    <p:cSldViewPr>
      <p:cViewPr varScale="1">
        <p:scale>
          <a:sx n="80" d="100"/>
          <a:sy n="80" d="100"/>
        </p:scale>
        <p:origin x="143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120" tIns="45560" rIns="91120" bIns="45560" rtlCol="0"/>
          <a:lstStyle>
            <a:lvl1pPr algn="l">
              <a:defRPr sz="1200">
                <a:latin typeface="Arial" pitchFamily="34" charset="0"/>
              </a:defRPr>
            </a:lvl1pPr>
          </a:lstStyle>
          <a:p>
            <a:pPr>
              <a:defRPr/>
            </a:pPr>
            <a:endParaRPr lang="ja-JP" altLang="en-US"/>
          </a:p>
        </p:txBody>
      </p:sp>
      <p:sp>
        <p:nvSpPr>
          <p:cNvPr id="3" name="日付プレースホルダ 2"/>
          <p:cNvSpPr>
            <a:spLocks noGrp="1"/>
          </p:cNvSpPr>
          <p:nvPr>
            <p:ph type="dt" sz="quarter" idx="1"/>
          </p:nvPr>
        </p:nvSpPr>
        <p:spPr>
          <a:xfrm>
            <a:off x="3854450" y="0"/>
            <a:ext cx="2949575" cy="496888"/>
          </a:xfrm>
          <a:prstGeom prst="rect">
            <a:avLst/>
          </a:prstGeom>
        </p:spPr>
        <p:txBody>
          <a:bodyPr vert="horz" lIns="91120" tIns="45560" rIns="91120" bIns="45560" rtlCol="0"/>
          <a:lstStyle>
            <a:lvl1pPr algn="r">
              <a:defRPr sz="1200">
                <a:latin typeface="Arial" pitchFamily="34" charset="0"/>
              </a:defRPr>
            </a:lvl1pPr>
          </a:lstStyle>
          <a:p>
            <a:pPr>
              <a:defRPr/>
            </a:pPr>
            <a:fld id="{C609A6AF-1C21-4BFC-93B1-27D27909E630}" type="datetimeFigureOut">
              <a:rPr lang="ja-JP" altLang="en-US"/>
              <a:pPr>
                <a:defRPr/>
              </a:pPr>
              <a:t>2024/2/5</a:t>
            </a:fld>
            <a:endParaRPr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120" tIns="45560" rIns="91120" bIns="45560" rtlCol="0" anchor="b"/>
          <a:lstStyle>
            <a:lvl1pPr algn="l">
              <a:defRPr sz="1200">
                <a:latin typeface="Arial" pitchFamily="34"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4450" y="9440863"/>
            <a:ext cx="2949575" cy="496887"/>
          </a:xfrm>
          <a:prstGeom prst="rect">
            <a:avLst/>
          </a:prstGeom>
        </p:spPr>
        <p:txBody>
          <a:bodyPr vert="horz" lIns="91120" tIns="45560" rIns="91120" bIns="45560" rtlCol="0" anchor="b"/>
          <a:lstStyle>
            <a:lvl1pPr algn="r">
              <a:defRPr sz="1200">
                <a:latin typeface="Arial" pitchFamily="34" charset="0"/>
              </a:defRPr>
            </a:lvl1pPr>
          </a:lstStyle>
          <a:p>
            <a:pPr>
              <a:defRPr/>
            </a:pPr>
            <a:fld id="{248C91ED-19C6-4D54-AE09-A7B8C61060B2}" type="slidenum">
              <a:rPr lang="ja-JP" altLang="en-US"/>
              <a:pPr>
                <a:defRPr/>
              </a:pPr>
              <a:t>‹#›</a:t>
            </a:fld>
            <a:endParaRPr lang="ja-JP" altLang="en-US"/>
          </a:p>
        </p:txBody>
      </p:sp>
    </p:spTree>
    <p:extLst>
      <p:ext uri="{BB962C8B-B14F-4D97-AF65-F5344CB8AC3E}">
        <p14:creationId xmlns:p14="http://schemas.microsoft.com/office/powerpoint/2010/main" val="3626048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120" tIns="45560" rIns="91120" bIns="45560" rtlCol="0"/>
          <a:lstStyle>
            <a:lvl1pPr algn="l">
              <a:defRPr sz="1200">
                <a:latin typeface="Arial" pitchFamily="34" charset="0"/>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120" tIns="45560" rIns="91120" bIns="45560" rtlCol="0"/>
          <a:lstStyle>
            <a:lvl1pPr algn="r">
              <a:defRPr sz="1200">
                <a:latin typeface="Arial" pitchFamily="34" charset="0"/>
              </a:defRPr>
            </a:lvl1pPr>
          </a:lstStyle>
          <a:p>
            <a:pPr>
              <a:defRPr/>
            </a:pPr>
            <a:fld id="{D0D24C00-EEA1-4869-B894-4F20EE06026A}" type="datetimeFigureOut">
              <a:rPr lang="ja-JP" altLang="en-US"/>
              <a:pPr>
                <a:defRPr/>
              </a:pPr>
              <a:t>2024/2/5</a:t>
            </a:fld>
            <a:endParaRPr lang="ja-JP" altLang="en-US"/>
          </a:p>
        </p:txBody>
      </p:sp>
      <p:sp>
        <p:nvSpPr>
          <p:cNvPr id="4" name="スライド イメージ プレースホルダ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1120" tIns="45560" rIns="91120" bIns="4556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120" tIns="45560" rIns="91120" bIns="4556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120" tIns="45560" rIns="91120" bIns="45560" rtlCol="0" anchor="b"/>
          <a:lstStyle>
            <a:lvl1pPr algn="l">
              <a:defRPr sz="1200">
                <a:latin typeface="Arial" pitchFamily="34" charset="0"/>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120" tIns="45560" rIns="91120" bIns="45560" rtlCol="0" anchor="b"/>
          <a:lstStyle>
            <a:lvl1pPr algn="r">
              <a:defRPr sz="1200">
                <a:latin typeface="Arial" pitchFamily="34" charset="0"/>
              </a:defRPr>
            </a:lvl1pPr>
          </a:lstStyle>
          <a:p>
            <a:pPr>
              <a:defRPr/>
            </a:pPr>
            <a:fld id="{AFB16DB1-03D3-4D8D-8584-181260D7BCBE}" type="slidenum">
              <a:rPr lang="ja-JP" altLang="en-US"/>
              <a:pPr>
                <a:defRPr/>
              </a:pPr>
              <a:t>‹#›</a:t>
            </a:fld>
            <a:endParaRPr lang="ja-JP" altLang="en-US"/>
          </a:p>
        </p:txBody>
      </p:sp>
    </p:spTree>
    <p:extLst>
      <p:ext uri="{BB962C8B-B14F-4D97-AF65-F5344CB8AC3E}">
        <p14:creationId xmlns:p14="http://schemas.microsoft.com/office/powerpoint/2010/main" val="4254364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a:t>
            </a:fld>
            <a:endParaRPr lang="ja-JP" altLang="en-US"/>
          </a:p>
        </p:txBody>
      </p:sp>
    </p:spTree>
    <p:extLst>
      <p:ext uri="{BB962C8B-B14F-4D97-AF65-F5344CB8AC3E}">
        <p14:creationId xmlns:p14="http://schemas.microsoft.com/office/powerpoint/2010/main" val="334574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10</a:t>
            </a:fld>
            <a:endParaRPr lang="ja-JP" altLang="en-US"/>
          </a:p>
        </p:txBody>
      </p:sp>
    </p:spTree>
    <p:extLst>
      <p:ext uri="{BB962C8B-B14F-4D97-AF65-F5344CB8AC3E}">
        <p14:creationId xmlns:p14="http://schemas.microsoft.com/office/powerpoint/2010/main" val="942152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11</a:t>
            </a:fld>
            <a:endParaRPr lang="ja-JP" altLang="en-US"/>
          </a:p>
        </p:txBody>
      </p:sp>
    </p:spTree>
    <p:extLst>
      <p:ext uri="{BB962C8B-B14F-4D97-AF65-F5344CB8AC3E}">
        <p14:creationId xmlns:p14="http://schemas.microsoft.com/office/powerpoint/2010/main" val="42838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12</a:t>
            </a:fld>
            <a:endParaRPr lang="ja-JP" altLang="en-US"/>
          </a:p>
        </p:txBody>
      </p:sp>
    </p:spTree>
    <p:extLst>
      <p:ext uri="{BB962C8B-B14F-4D97-AF65-F5344CB8AC3E}">
        <p14:creationId xmlns:p14="http://schemas.microsoft.com/office/powerpoint/2010/main" val="1506953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13</a:t>
            </a:fld>
            <a:endParaRPr lang="ja-JP" altLang="en-US"/>
          </a:p>
        </p:txBody>
      </p:sp>
    </p:spTree>
    <p:extLst>
      <p:ext uri="{BB962C8B-B14F-4D97-AF65-F5344CB8AC3E}">
        <p14:creationId xmlns:p14="http://schemas.microsoft.com/office/powerpoint/2010/main" val="4070884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14</a:t>
            </a:fld>
            <a:endParaRPr lang="ja-JP" altLang="en-US"/>
          </a:p>
        </p:txBody>
      </p:sp>
    </p:spTree>
    <p:extLst>
      <p:ext uri="{BB962C8B-B14F-4D97-AF65-F5344CB8AC3E}">
        <p14:creationId xmlns:p14="http://schemas.microsoft.com/office/powerpoint/2010/main" val="1686683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15</a:t>
            </a:fld>
            <a:endParaRPr lang="ja-JP" altLang="en-US"/>
          </a:p>
        </p:txBody>
      </p:sp>
    </p:spTree>
    <p:extLst>
      <p:ext uri="{BB962C8B-B14F-4D97-AF65-F5344CB8AC3E}">
        <p14:creationId xmlns:p14="http://schemas.microsoft.com/office/powerpoint/2010/main" val="156745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16</a:t>
            </a:fld>
            <a:endParaRPr lang="ja-JP" altLang="en-US"/>
          </a:p>
        </p:txBody>
      </p:sp>
    </p:spTree>
    <p:extLst>
      <p:ext uri="{BB962C8B-B14F-4D97-AF65-F5344CB8AC3E}">
        <p14:creationId xmlns:p14="http://schemas.microsoft.com/office/powerpoint/2010/main" val="1376533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17</a:t>
            </a:fld>
            <a:endParaRPr lang="ja-JP" altLang="en-US"/>
          </a:p>
        </p:txBody>
      </p:sp>
    </p:spTree>
    <p:extLst>
      <p:ext uri="{BB962C8B-B14F-4D97-AF65-F5344CB8AC3E}">
        <p14:creationId xmlns:p14="http://schemas.microsoft.com/office/powerpoint/2010/main" val="2205000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18</a:t>
            </a:fld>
            <a:endParaRPr lang="ja-JP" altLang="en-US"/>
          </a:p>
        </p:txBody>
      </p:sp>
    </p:spTree>
    <p:extLst>
      <p:ext uri="{BB962C8B-B14F-4D97-AF65-F5344CB8AC3E}">
        <p14:creationId xmlns:p14="http://schemas.microsoft.com/office/powerpoint/2010/main" val="1003728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19</a:t>
            </a:fld>
            <a:endParaRPr lang="ja-JP" altLang="en-US"/>
          </a:p>
        </p:txBody>
      </p:sp>
    </p:spTree>
    <p:extLst>
      <p:ext uri="{BB962C8B-B14F-4D97-AF65-F5344CB8AC3E}">
        <p14:creationId xmlns:p14="http://schemas.microsoft.com/office/powerpoint/2010/main" val="119784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2</a:t>
            </a:fld>
            <a:endParaRPr lang="ja-JP" altLang="en-US"/>
          </a:p>
        </p:txBody>
      </p:sp>
    </p:spTree>
    <p:extLst>
      <p:ext uri="{BB962C8B-B14F-4D97-AF65-F5344CB8AC3E}">
        <p14:creationId xmlns:p14="http://schemas.microsoft.com/office/powerpoint/2010/main" val="2620739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20</a:t>
            </a:fld>
            <a:endParaRPr lang="ja-JP" altLang="en-US"/>
          </a:p>
        </p:txBody>
      </p:sp>
    </p:spTree>
    <p:extLst>
      <p:ext uri="{BB962C8B-B14F-4D97-AF65-F5344CB8AC3E}">
        <p14:creationId xmlns:p14="http://schemas.microsoft.com/office/powerpoint/2010/main" val="3083776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21</a:t>
            </a:fld>
            <a:endParaRPr lang="ja-JP" altLang="en-US"/>
          </a:p>
        </p:txBody>
      </p:sp>
    </p:spTree>
    <p:extLst>
      <p:ext uri="{BB962C8B-B14F-4D97-AF65-F5344CB8AC3E}">
        <p14:creationId xmlns:p14="http://schemas.microsoft.com/office/powerpoint/2010/main" val="362040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22</a:t>
            </a:fld>
            <a:endParaRPr lang="ja-JP" altLang="en-US"/>
          </a:p>
        </p:txBody>
      </p:sp>
    </p:spTree>
    <p:extLst>
      <p:ext uri="{BB962C8B-B14F-4D97-AF65-F5344CB8AC3E}">
        <p14:creationId xmlns:p14="http://schemas.microsoft.com/office/powerpoint/2010/main" val="2179646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23</a:t>
            </a:fld>
            <a:endParaRPr lang="ja-JP" altLang="en-US"/>
          </a:p>
        </p:txBody>
      </p:sp>
    </p:spTree>
    <p:extLst>
      <p:ext uri="{BB962C8B-B14F-4D97-AF65-F5344CB8AC3E}">
        <p14:creationId xmlns:p14="http://schemas.microsoft.com/office/powerpoint/2010/main" val="3203390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FB16DB1-03D3-4D8D-8584-181260D7BCBE}" type="slidenum">
              <a:rPr lang="ja-JP" altLang="en-US" smtClean="0"/>
              <a:pPr>
                <a:defRPr/>
              </a:pPr>
              <a:t>24</a:t>
            </a:fld>
            <a:endParaRPr lang="ja-JP" altLang="en-US"/>
          </a:p>
        </p:txBody>
      </p:sp>
    </p:spTree>
    <p:extLst>
      <p:ext uri="{BB962C8B-B14F-4D97-AF65-F5344CB8AC3E}">
        <p14:creationId xmlns:p14="http://schemas.microsoft.com/office/powerpoint/2010/main" val="4007405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25</a:t>
            </a:fld>
            <a:endParaRPr lang="ja-JP" altLang="en-US"/>
          </a:p>
        </p:txBody>
      </p:sp>
    </p:spTree>
    <p:extLst>
      <p:ext uri="{BB962C8B-B14F-4D97-AF65-F5344CB8AC3E}">
        <p14:creationId xmlns:p14="http://schemas.microsoft.com/office/powerpoint/2010/main" val="4076400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FB16DB1-03D3-4D8D-8584-181260D7BCBE}" type="slidenum">
              <a:rPr lang="ja-JP" altLang="en-US" smtClean="0"/>
              <a:pPr>
                <a:defRPr/>
              </a:pPr>
              <a:t>27</a:t>
            </a:fld>
            <a:endParaRPr lang="ja-JP" altLang="en-US"/>
          </a:p>
        </p:txBody>
      </p:sp>
    </p:spTree>
    <p:extLst>
      <p:ext uri="{BB962C8B-B14F-4D97-AF65-F5344CB8AC3E}">
        <p14:creationId xmlns:p14="http://schemas.microsoft.com/office/powerpoint/2010/main" val="3300381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FB16DB1-03D3-4D8D-8584-181260D7BCBE}" type="slidenum">
              <a:rPr lang="ja-JP" altLang="en-US" smtClean="0"/>
              <a:pPr>
                <a:defRPr/>
              </a:pPr>
              <a:t>29</a:t>
            </a:fld>
            <a:endParaRPr lang="ja-JP" altLang="en-US"/>
          </a:p>
        </p:txBody>
      </p:sp>
    </p:spTree>
    <p:extLst>
      <p:ext uri="{BB962C8B-B14F-4D97-AF65-F5344CB8AC3E}">
        <p14:creationId xmlns:p14="http://schemas.microsoft.com/office/powerpoint/2010/main" val="3794298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30</a:t>
            </a:fld>
            <a:endParaRPr lang="ja-JP" altLang="en-US"/>
          </a:p>
        </p:txBody>
      </p:sp>
    </p:spTree>
    <p:extLst>
      <p:ext uri="{BB962C8B-B14F-4D97-AF65-F5344CB8AC3E}">
        <p14:creationId xmlns:p14="http://schemas.microsoft.com/office/powerpoint/2010/main" val="667156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臨床問題では、近年では初めて英語を取り入れた問題が出題されました（</a:t>
            </a:r>
            <a:r>
              <a:rPr lang="en-US" altLang="ja-JP" dirty="0"/>
              <a:t>F-25</a:t>
            </a:r>
            <a:r>
              <a:rPr lang="ja-JP" altLang="en-US"/>
              <a:t>）。エボラ出血熱などの時事トピックスを意識したかのような、「海外から帰国し空港内の診療所」というシチュエーションで、海外で受診した際の英文紹介状が提示されました。それほど難しい英単語はなく、正答率も平均的と思われますが、新しい形式であった分、解答までには時間がかかったのではないかと思います。</a:t>
            </a:r>
          </a:p>
        </p:txBody>
      </p:sp>
      <p:sp>
        <p:nvSpPr>
          <p:cNvPr id="706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fld id="{93F6731D-3E34-584F-BE2D-9DD535374C6C}" type="slidenum">
              <a:rPr lang="ja-JP" altLang="en-US"/>
              <a:pPr/>
              <a:t>33</a:t>
            </a:fld>
            <a:endParaRPr lang="ja-JP" altLang="en-US"/>
          </a:p>
        </p:txBody>
      </p:sp>
    </p:spTree>
    <p:extLst>
      <p:ext uri="{BB962C8B-B14F-4D97-AF65-F5344CB8AC3E}">
        <p14:creationId xmlns:p14="http://schemas.microsoft.com/office/powerpoint/2010/main" val="3282441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3</a:t>
            </a:fld>
            <a:endParaRPr lang="ja-JP" altLang="en-US"/>
          </a:p>
        </p:txBody>
      </p:sp>
    </p:spTree>
    <p:extLst>
      <p:ext uri="{BB962C8B-B14F-4D97-AF65-F5344CB8AC3E}">
        <p14:creationId xmlns:p14="http://schemas.microsoft.com/office/powerpoint/2010/main" val="307720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4</a:t>
            </a:fld>
            <a:endParaRPr lang="ja-JP" altLang="en-US"/>
          </a:p>
        </p:txBody>
      </p:sp>
    </p:spTree>
    <p:extLst>
      <p:ext uri="{BB962C8B-B14F-4D97-AF65-F5344CB8AC3E}">
        <p14:creationId xmlns:p14="http://schemas.microsoft.com/office/powerpoint/2010/main" val="288035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5</a:t>
            </a:fld>
            <a:endParaRPr lang="ja-JP" altLang="en-US"/>
          </a:p>
        </p:txBody>
      </p:sp>
    </p:spTree>
    <p:extLst>
      <p:ext uri="{BB962C8B-B14F-4D97-AF65-F5344CB8AC3E}">
        <p14:creationId xmlns:p14="http://schemas.microsoft.com/office/powerpoint/2010/main" val="2059178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6</a:t>
            </a:fld>
            <a:endParaRPr lang="ja-JP" altLang="en-US"/>
          </a:p>
        </p:txBody>
      </p:sp>
    </p:spTree>
    <p:extLst>
      <p:ext uri="{BB962C8B-B14F-4D97-AF65-F5344CB8AC3E}">
        <p14:creationId xmlns:p14="http://schemas.microsoft.com/office/powerpoint/2010/main" val="3049867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7</a:t>
            </a:fld>
            <a:endParaRPr lang="ja-JP" altLang="en-US"/>
          </a:p>
        </p:txBody>
      </p:sp>
    </p:spTree>
    <p:extLst>
      <p:ext uri="{BB962C8B-B14F-4D97-AF65-F5344CB8AC3E}">
        <p14:creationId xmlns:p14="http://schemas.microsoft.com/office/powerpoint/2010/main" val="4257114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8</a:t>
            </a:fld>
            <a:endParaRPr lang="ja-JP" altLang="en-US"/>
          </a:p>
        </p:txBody>
      </p:sp>
    </p:spTree>
    <p:extLst>
      <p:ext uri="{BB962C8B-B14F-4D97-AF65-F5344CB8AC3E}">
        <p14:creationId xmlns:p14="http://schemas.microsoft.com/office/powerpoint/2010/main" val="1529036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FB16DB1-03D3-4D8D-8584-181260D7BCBE}" type="slidenum">
              <a:rPr lang="ja-JP" altLang="en-US" smtClean="0"/>
              <a:pPr>
                <a:defRPr/>
              </a:pPr>
              <a:t>9</a:t>
            </a:fld>
            <a:endParaRPr lang="ja-JP" altLang="en-US"/>
          </a:p>
        </p:txBody>
      </p:sp>
    </p:spTree>
    <p:extLst>
      <p:ext uri="{BB962C8B-B14F-4D97-AF65-F5344CB8AC3E}">
        <p14:creationId xmlns:p14="http://schemas.microsoft.com/office/powerpoint/2010/main" val="2398277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3B043C-8398-0E42-A615-6E326110D211}"/>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87BC3E0-D511-5C40-B297-D650C47D5E9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6B0813E-EEE8-3146-8146-E39A959FD7FC}"/>
              </a:ext>
            </a:extLst>
          </p:cNvPr>
          <p:cNvSpPr>
            <a:spLocks noGrp="1"/>
          </p:cNvSpPr>
          <p:nvPr>
            <p:ph type="dt" sz="half" idx="10"/>
          </p:nvPr>
        </p:nvSpPr>
        <p:spPr/>
        <p:txBody>
          <a:bodyPr/>
          <a:lstStyle/>
          <a:p>
            <a:pPr>
              <a:defRPr/>
            </a:pPr>
            <a:fld id="{F5EE823C-4808-40E4-9386-307CC74D2E24}" type="datetime1">
              <a:rPr lang="ja-JP" altLang="en-US" smtClean="0"/>
              <a:pPr>
                <a:defRPr/>
              </a:pPr>
              <a:t>2024/2/5</a:t>
            </a:fld>
            <a:endParaRPr lang="ja-JP" altLang="en-US"/>
          </a:p>
        </p:txBody>
      </p:sp>
      <p:sp>
        <p:nvSpPr>
          <p:cNvPr id="5" name="フッター プレースホルダー 4">
            <a:extLst>
              <a:ext uri="{FF2B5EF4-FFF2-40B4-BE49-F238E27FC236}">
                <a16:creationId xmlns:a16="http://schemas.microsoft.com/office/drawing/2014/main" id="{6F0E18EC-C049-A547-B83A-7608F448A843}"/>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7EA406C2-496F-BE48-811C-743B9FD319E9}"/>
              </a:ext>
            </a:extLst>
          </p:cNvPr>
          <p:cNvSpPr>
            <a:spLocks noGrp="1"/>
          </p:cNvSpPr>
          <p:nvPr>
            <p:ph type="sldNum" sz="quarter" idx="12"/>
          </p:nvPr>
        </p:nvSpPr>
        <p:spPr/>
        <p:txBody>
          <a:bodyPr/>
          <a:lstStyle/>
          <a:p>
            <a:pPr>
              <a:defRPr/>
            </a:pPr>
            <a:fld id="{87182C01-E0CB-4509-87C6-D90AC9E5FA6A}" type="slidenum">
              <a:rPr lang="ja-JP" altLang="en-US" smtClean="0"/>
              <a:pPr>
                <a:defRPr/>
              </a:pPr>
              <a:t>‹#›</a:t>
            </a:fld>
            <a:endParaRPr lang="ja-JP" altLang="en-US"/>
          </a:p>
        </p:txBody>
      </p:sp>
    </p:spTree>
    <p:extLst>
      <p:ext uri="{BB962C8B-B14F-4D97-AF65-F5344CB8AC3E}">
        <p14:creationId xmlns:p14="http://schemas.microsoft.com/office/powerpoint/2010/main" val="338461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C4A021-D7E6-AA4D-9EF1-4D65972794B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6325CF5-957A-4F41-8597-17170E264EA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A7E20C-E195-A14E-9D39-B85FE60AA155}"/>
              </a:ext>
            </a:extLst>
          </p:cNvPr>
          <p:cNvSpPr>
            <a:spLocks noGrp="1"/>
          </p:cNvSpPr>
          <p:nvPr>
            <p:ph type="dt" sz="half" idx="10"/>
          </p:nvPr>
        </p:nvSpPr>
        <p:spPr/>
        <p:txBody>
          <a:bodyPr/>
          <a:lstStyle/>
          <a:p>
            <a:pPr>
              <a:defRPr/>
            </a:pPr>
            <a:fld id="{8493F18A-437E-4B7D-A8EB-76781E516F12}" type="datetime1">
              <a:rPr lang="ja-JP" altLang="en-US" smtClean="0"/>
              <a:pPr>
                <a:defRPr/>
              </a:pPr>
              <a:t>2024/2/5</a:t>
            </a:fld>
            <a:endParaRPr lang="ja-JP" altLang="en-US"/>
          </a:p>
        </p:txBody>
      </p:sp>
      <p:sp>
        <p:nvSpPr>
          <p:cNvPr id="5" name="フッター プレースホルダー 4">
            <a:extLst>
              <a:ext uri="{FF2B5EF4-FFF2-40B4-BE49-F238E27FC236}">
                <a16:creationId xmlns:a16="http://schemas.microsoft.com/office/drawing/2014/main" id="{DF1DDF3E-87E9-464F-B916-B0E90F18A216}"/>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37BD7EB9-6AE7-C848-BB4E-303F33711C19}"/>
              </a:ext>
            </a:extLst>
          </p:cNvPr>
          <p:cNvSpPr>
            <a:spLocks noGrp="1"/>
          </p:cNvSpPr>
          <p:nvPr>
            <p:ph type="sldNum" sz="quarter" idx="12"/>
          </p:nvPr>
        </p:nvSpPr>
        <p:spPr/>
        <p:txBody>
          <a:bodyPr/>
          <a:lstStyle/>
          <a:p>
            <a:pPr>
              <a:defRPr/>
            </a:pPr>
            <a:fld id="{BE2A4B3A-9E7F-45BE-9925-2BBC77320B7C}" type="slidenum">
              <a:rPr lang="ja-JP" altLang="en-US" smtClean="0"/>
              <a:pPr>
                <a:defRPr/>
              </a:pPr>
              <a:t>‹#›</a:t>
            </a:fld>
            <a:endParaRPr lang="ja-JP" altLang="en-US"/>
          </a:p>
        </p:txBody>
      </p:sp>
    </p:spTree>
    <p:extLst>
      <p:ext uri="{BB962C8B-B14F-4D97-AF65-F5344CB8AC3E}">
        <p14:creationId xmlns:p14="http://schemas.microsoft.com/office/powerpoint/2010/main" val="322642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9433047-2BB7-4847-B759-A255E4FC7D23}"/>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1B4C15-2F8C-024E-B63E-C6AF564B03E1}"/>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CB18ED-2328-6F46-92C8-01F398075196}"/>
              </a:ext>
            </a:extLst>
          </p:cNvPr>
          <p:cNvSpPr>
            <a:spLocks noGrp="1"/>
          </p:cNvSpPr>
          <p:nvPr>
            <p:ph type="dt" sz="half" idx="10"/>
          </p:nvPr>
        </p:nvSpPr>
        <p:spPr/>
        <p:txBody>
          <a:bodyPr/>
          <a:lstStyle/>
          <a:p>
            <a:pPr>
              <a:defRPr/>
            </a:pPr>
            <a:fld id="{17BFF105-A08F-4B00-B155-0E02F745FBF8}" type="datetime1">
              <a:rPr lang="ja-JP" altLang="en-US" smtClean="0"/>
              <a:pPr>
                <a:defRPr/>
              </a:pPr>
              <a:t>2024/2/5</a:t>
            </a:fld>
            <a:endParaRPr lang="ja-JP" altLang="en-US"/>
          </a:p>
        </p:txBody>
      </p:sp>
      <p:sp>
        <p:nvSpPr>
          <p:cNvPr id="5" name="フッター プレースホルダー 4">
            <a:extLst>
              <a:ext uri="{FF2B5EF4-FFF2-40B4-BE49-F238E27FC236}">
                <a16:creationId xmlns:a16="http://schemas.microsoft.com/office/drawing/2014/main" id="{BEF14DA7-E6E8-054C-8C74-A6C7DA4E0DB4}"/>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AC323774-71F8-D24D-9716-6F131864C0DA}"/>
              </a:ext>
            </a:extLst>
          </p:cNvPr>
          <p:cNvSpPr>
            <a:spLocks noGrp="1"/>
          </p:cNvSpPr>
          <p:nvPr>
            <p:ph type="sldNum" sz="quarter" idx="12"/>
          </p:nvPr>
        </p:nvSpPr>
        <p:spPr/>
        <p:txBody>
          <a:bodyPr/>
          <a:lstStyle/>
          <a:p>
            <a:pPr>
              <a:defRPr/>
            </a:pPr>
            <a:fld id="{51311760-2D65-47DA-BFB2-582953899AA0}" type="slidenum">
              <a:rPr lang="ja-JP" altLang="en-US" smtClean="0"/>
              <a:pPr>
                <a:defRPr/>
              </a:pPr>
              <a:t>‹#›</a:t>
            </a:fld>
            <a:endParaRPr lang="ja-JP" altLang="en-US"/>
          </a:p>
        </p:txBody>
      </p:sp>
    </p:spTree>
    <p:extLst>
      <p:ext uri="{BB962C8B-B14F-4D97-AF65-F5344CB8AC3E}">
        <p14:creationId xmlns:p14="http://schemas.microsoft.com/office/powerpoint/2010/main" val="252322350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6C91E9-A864-F949-8734-B158C78A6EE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8C6FDC-8E4C-FB41-8B68-A001FE6A286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586B61-F7F2-EF41-99B3-B5842556BEED}"/>
              </a:ext>
            </a:extLst>
          </p:cNvPr>
          <p:cNvSpPr>
            <a:spLocks noGrp="1"/>
          </p:cNvSpPr>
          <p:nvPr>
            <p:ph type="dt" sz="half" idx="10"/>
          </p:nvPr>
        </p:nvSpPr>
        <p:spPr/>
        <p:txBody>
          <a:bodyPr/>
          <a:lstStyle/>
          <a:p>
            <a:pPr>
              <a:defRPr/>
            </a:pPr>
            <a:fld id="{6BCD7531-86C4-4705-AF64-A00B4A90499F}" type="datetime1">
              <a:rPr lang="ja-JP" altLang="en-US" smtClean="0"/>
              <a:pPr>
                <a:defRPr/>
              </a:pPr>
              <a:t>2024/2/5</a:t>
            </a:fld>
            <a:endParaRPr lang="ja-JP" altLang="en-US"/>
          </a:p>
        </p:txBody>
      </p:sp>
      <p:sp>
        <p:nvSpPr>
          <p:cNvPr id="5" name="フッター プレースホルダー 4">
            <a:extLst>
              <a:ext uri="{FF2B5EF4-FFF2-40B4-BE49-F238E27FC236}">
                <a16:creationId xmlns:a16="http://schemas.microsoft.com/office/drawing/2014/main" id="{294649D0-C5EB-504F-8D3E-791F9E1DC7B4}"/>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B3D107BB-09E2-D74D-A217-B1C9E704DBE5}"/>
              </a:ext>
            </a:extLst>
          </p:cNvPr>
          <p:cNvSpPr>
            <a:spLocks noGrp="1"/>
          </p:cNvSpPr>
          <p:nvPr>
            <p:ph type="sldNum" sz="quarter" idx="12"/>
          </p:nvPr>
        </p:nvSpPr>
        <p:spPr/>
        <p:txBody>
          <a:bodyPr/>
          <a:lstStyle/>
          <a:p>
            <a:pPr>
              <a:defRPr/>
            </a:pPr>
            <a:fld id="{79362A44-011E-4B5A-A2E1-C432CF61D73B}" type="slidenum">
              <a:rPr lang="ja-JP" altLang="en-US" smtClean="0"/>
              <a:pPr>
                <a:defRPr/>
              </a:pPr>
              <a:t>‹#›</a:t>
            </a:fld>
            <a:endParaRPr lang="ja-JP" altLang="en-US"/>
          </a:p>
        </p:txBody>
      </p:sp>
    </p:spTree>
    <p:extLst>
      <p:ext uri="{BB962C8B-B14F-4D97-AF65-F5344CB8AC3E}">
        <p14:creationId xmlns:p14="http://schemas.microsoft.com/office/powerpoint/2010/main" val="160356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A35057-05F1-1C42-A39F-FD469A528E4D}"/>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8C7EBC-E65B-DC49-B693-1FEBA181210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8FA588D-1784-9C49-9F85-F7FFE199D1B3}"/>
              </a:ext>
            </a:extLst>
          </p:cNvPr>
          <p:cNvSpPr>
            <a:spLocks noGrp="1"/>
          </p:cNvSpPr>
          <p:nvPr>
            <p:ph type="dt" sz="half" idx="10"/>
          </p:nvPr>
        </p:nvSpPr>
        <p:spPr/>
        <p:txBody>
          <a:bodyPr/>
          <a:lstStyle/>
          <a:p>
            <a:pPr>
              <a:defRPr/>
            </a:pPr>
            <a:fld id="{6AA1AEA8-21C4-4566-9561-5B3C9D5B4106}" type="datetime1">
              <a:rPr lang="ja-JP" altLang="en-US" smtClean="0"/>
              <a:pPr>
                <a:defRPr/>
              </a:pPr>
              <a:t>2024/2/5</a:t>
            </a:fld>
            <a:endParaRPr lang="ja-JP" altLang="en-US"/>
          </a:p>
        </p:txBody>
      </p:sp>
      <p:sp>
        <p:nvSpPr>
          <p:cNvPr id="5" name="フッター プレースホルダー 4">
            <a:extLst>
              <a:ext uri="{FF2B5EF4-FFF2-40B4-BE49-F238E27FC236}">
                <a16:creationId xmlns:a16="http://schemas.microsoft.com/office/drawing/2014/main" id="{13C1AF87-72EC-5F4C-963E-5661DFCC47BE}"/>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01D5FE12-6547-584C-98D7-1004B9308569}"/>
              </a:ext>
            </a:extLst>
          </p:cNvPr>
          <p:cNvSpPr>
            <a:spLocks noGrp="1"/>
          </p:cNvSpPr>
          <p:nvPr>
            <p:ph type="sldNum" sz="quarter" idx="12"/>
          </p:nvPr>
        </p:nvSpPr>
        <p:spPr/>
        <p:txBody>
          <a:bodyPr/>
          <a:lstStyle/>
          <a:p>
            <a:pPr>
              <a:defRPr/>
            </a:pPr>
            <a:fld id="{55B2E383-358A-4429-9430-682D6B93ACEA}" type="slidenum">
              <a:rPr lang="ja-JP" altLang="en-US" smtClean="0"/>
              <a:pPr>
                <a:defRPr/>
              </a:pPr>
              <a:t>‹#›</a:t>
            </a:fld>
            <a:endParaRPr lang="ja-JP" altLang="en-US"/>
          </a:p>
        </p:txBody>
      </p:sp>
    </p:spTree>
    <p:extLst>
      <p:ext uri="{BB962C8B-B14F-4D97-AF65-F5344CB8AC3E}">
        <p14:creationId xmlns:p14="http://schemas.microsoft.com/office/powerpoint/2010/main" val="3383043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4E6D7F-A3DB-DD4E-B604-56C96D32008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E392FC4-2FD7-E046-A619-28AF39E20DC3}"/>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88FDD85-62AC-A94C-8C7F-0A6CD0978572}"/>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45F090D-A73F-FB42-9699-3A7A68A4A6ED}"/>
              </a:ext>
            </a:extLst>
          </p:cNvPr>
          <p:cNvSpPr>
            <a:spLocks noGrp="1"/>
          </p:cNvSpPr>
          <p:nvPr>
            <p:ph type="dt" sz="half" idx="10"/>
          </p:nvPr>
        </p:nvSpPr>
        <p:spPr/>
        <p:txBody>
          <a:bodyPr/>
          <a:lstStyle/>
          <a:p>
            <a:pPr>
              <a:defRPr/>
            </a:pPr>
            <a:fld id="{E85B1F70-0C61-45FE-9F5A-1AB6CBA0A526}" type="datetime1">
              <a:rPr lang="ja-JP" altLang="en-US" smtClean="0"/>
              <a:pPr>
                <a:defRPr/>
              </a:pPr>
              <a:t>2024/2/5</a:t>
            </a:fld>
            <a:endParaRPr lang="ja-JP" altLang="en-US"/>
          </a:p>
        </p:txBody>
      </p:sp>
      <p:sp>
        <p:nvSpPr>
          <p:cNvPr id="6" name="フッター プレースホルダー 5">
            <a:extLst>
              <a:ext uri="{FF2B5EF4-FFF2-40B4-BE49-F238E27FC236}">
                <a16:creationId xmlns:a16="http://schemas.microsoft.com/office/drawing/2014/main" id="{B01801A0-4AFA-8B41-8E07-57A2852AE8F6}"/>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60A085E4-74F2-1848-B457-E8E1486EC556}"/>
              </a:ext>
            </a:extLst>
          </p:cNvPr>
          <p:cNvSpPr>
            <a:spLocks noGrp="1"/>
          </p:cNvSpPr>
          <p:nvPr>
            <p:ph type="sldNum" sz="quarter" idx="12"/>
          </p:nvPr>
        </p:nvSpPr>
        <p:spPr/>
        <p:txBody>
          <a:bodyPr/>
          <a:lstStyle/>
          <a:p>
            <a:pPr>
              <a:defRPr/>
            </a:pPr>
            <a:fld id="{44C1D0F9-8C98-418A-8C37-8F2157F25DD5}" type="slidenum">
              <a:rPr lang="ja-JP" altLang="en-US" smtClean="0"/>
              <a:pPr>
                <a:defRPr/>
              </a:pPr>
              <a:t>‹#›</a:t>
            </a:fld>
            <a:endParaRPr lang="ja-JP" altLang="en-US"/>
          </a:p>
        </p:txBody>
      </p:sp>
    </p:spTree>
    <p:extLst>
      <p:ext uri="{BB962C8B-B14F-4D97-AF65-F5344CB8AC3E}">
        <p14:creationId xmlns:p14="http://schemas.microsoft.com/office/powerpoint/2010/main" val="169260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74412A-D1D9-FF48-B92F-ECDDA27D16F2}"/>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6C24F6D-6B99-7245-9D1B-4B7F3AA035F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C371406-7212-8F42-A070-56013FD4D9DA}"/>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469B32F-248A-0A4A-8DCC-E256E4D155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FB3AADD-C318-6E4D-9A43-E35369621373}"/>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17A284B-EB97-9942-B6FC-5575362AA823}"/>
              </a:ext>
            </a:extLst>
          </p:cNvPr>
          <p:cNvSpPr>
            <a:spLocks noGrp="1"/>
          </p:cNvSpPr>
          <p:nvPr>
            <p:ph type="dt" sz="half" idx="10"/>
          </p:nvPr>
        </p:nvSpPr>
        <p:spPr/>
        <p:txBody>
          <a:bodyPr/>
          <a:lstStyle/>
          <a:p>
            <a:pPr>
              <a:defRPr/>
            </a:pPr>
            <a:fld id="{86EE5108-7A94-49F6-B02B-C174010EBF52}" type="datetime1">
              <a:rPr lang="ja-JP" altLang="en-US" smtClean="0"/>
              <a:pPr>
                <a:defRPr/>
              </a:pPr>
              <a:t>2024/2/5</a:t>
            </a:fld>
            <a:endParaRPr lang="ja-JP" altLang="en-US"/>
          </a:p>
        </p:txBody>
      </p:sp>
      <p:sp>
        <p:nvSpPr>
          <p:cNvPr id="8" name="フッター プレースホルダー 7">
            <a:extLst>
              <a:ext uri="{FF2B5EF4-FFF2-40B4-BE49-F238E27FC236}">
                <a16:creationId xmlns:a16="http://schemas.microsoft.com/office/drawing/2014/main" id="{4B7650D6-8E91-9948-AD53-76DFAEAA87FE}"/>
              </a:ext>
            </a:extLst>
          </p:cNvPr>
          <p:cNvSpPr>
            <a:spLocks noGrp="1"/>
          </p:cNvSpPr>
          <p:nvPr>
            <p:ph type="ftr" sz="quarter" idx="11"/>
          </p:nvPr>
        </p:nvSpPr>
        <p:spPr/>
        <p:txBody>
          <a:bodyPr/>
          <a:lstStyle/>
          <a:p>
            <a:pPr>
              <a:defRPr/>
            </a:pPr>
            <a:endParaRPr lang="ja-JP" altLang="en-US"/>
          </a:p>
        </p:txBody>
      </p:sp>
      <p:sp>
        <p:nvSpPr>
          <p:cNvPr id="9" name="スライド番号プレースホルダー 8">
            <a:extLst>
              <a:ext uri="{FF2B5EF4-FFF2-40B4-BE49-F238E27FC236}">
                <a16:creationId xmlns:a16="http://schemas.microsoft.com/office/drawing/2014/main" id="{F9EA3717-B684-6547-9886-C649F262A148}"/>
              </a:ext>
            </a:extLst>
          </p:cNvPr>
          <p:cNvSpPr>
            <a:spLocks noGrp="1"/>
          </p:cNvSpPr>
          <p:nvPr>
            <p:ph type="sldNum" sz="quarter" idx="12"/>
          </p:nvPr>
        </p:nvSpPr>
        <p:spPr/>
        <p:txBody>
          <a:bodyPr/>
          <a:lstStyle/>
          <a:p>
            <a:pPr>
              <a:defRPr/>
            </a:pPr>
            <a:fld id="{6BA72125-13E9-45A1-8678-DAE4C086B67E}" type="slidenum">
              <a:rPr lang="ja-JP" altLang="en-US" smtClean="0"/>
              <a:pPr>
                <a:defRPr/>
              </a:pPr>
              <a:t>‹#›</a:t>
            </a:fld>
            <a:endParaRPr lang="ja-JP" altLang="en-US"/>
          </a:p>
        </p:txBody>
      </p:sp>
    </p:spTree>
    <p:extLst>
      <p:ext uri="{BB962C8B-B14F-4D97-AF65-F5344CB8AC3E}">
        <p14:creationId xmlns:p14="http://schemas.microsoft.com/office/powerpoint/2010/main" val="307884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6D5602-3EF9-8D4D-B2EA-DDE6E14F134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E298D48-5727-154F-A108-11F651A83269}"/>
              </a:ext>
            </a:extLst>
          </p:cNvPr>
          <p:cNvSpPr>
            <a:spLocks noGrp="1"/>
          </p:cNvSpPr>
          <p:nvPr>
            <p:ph type="dt" sz="half" idx="10"/>
          </p:nvPr>
        </p:nvSpPr>
        <p:spPr/>
        <p:txBody>
          <a:bodyPr/>
          <a:lstStyle/>
          <a:p>
            <a:pPr>
              <a:defRPr/>
            </a:pPr>
            <a:fld id="{DDCDC337-26F9-4AE8-BC67-4237191102F9}" type="datetime1">
              <a:rPr lang="ja-JP" altLang="en-US" smtClean="0"/>
              <a:pPr>
                <a:defRPr/>
              </a:pPr>
              <a:t>2024/2/5</a:t>
            </a:fld>
            <a:endParaRPr lang="ja-JP" altLang="en-US"/>
          </a:p>
        </p:txBody>
      </p:sp>
      <p:sp>
        <p:nvSpPr>
          <p:cNvPr id="4" name="フッター プレースホルダー 3">
            <a:extLst>
              <a:ext uri="{FF2B5EF4-FFF2-40B4-BE49-F238E27FC236}">
                <a16:creationId xmlns:a16="http://schemas.microsoft.com/office/drawing/2014/main" id="{0F32B183-070C-004A-AE3A-4A6C3D5137C2}"/>
              </a:ext>
            </a:extLst>
          </p:cNvPr>
          <p:cNvSpPr>
            <a:spLocks noGrp="1"/>
          </p:cNvSpPr>
          <p:nvPr>
            <p:ph type="ftr" sz="quarter" idx="11"/>
          </p:nvPr>
        </p:nvSpPr>
        <p:spPr/>
        <p:txBody>
          <a:bodyPr/>
          <a:lstStyle/>
          <a:p>
            <a:pPr>
              <a:defRPr/>
            </a:pPr>
            <a:endParaRPr lang="ja-JP" altLang="en-US"/>
          </a:p>
        </p:txBody>
      </p:sp>
      <p:sp>
        <p:nvSpPr>
          <p:cNvPr id="5" name="スライド番号プレースホルダー 4">
            <a:extLst>
              <a:ext uri="{FF2B5EF4-FFF2-40B4-BE49-F238E27FC236}">
                <a16:creationId xmlns:a16="http://schemas.microsoft.com/office/drawing/2014/main" id="{A8CBDBB1-A9DD-294D-9079-E666A3E4BF35}"/>
              </a:ext>
            </a:extLst>
          </p:cNvPr>
          <p:cNvSpPr>
            <a:spLocks noGrp="1"/>
          </p:cNvSpPr>
          <p:nvPr>
            <p:ph type="sldNum" sz="quarter" idx="12"/>
          </p:nvPr>
        </p:nvSpPr>
        <p:spPr/>
        <p:txBody>
          <a:bodyPr/>
          <a:lstStyle/>
          <a:p>
            <a:pPr>
              <a:defRPr/>
            </a:pPr>
            <a:fld id="{2DC101D7-C165-4215-B012-88B096A25B05}" type="slidenum">
              <a:rPr lang="ja-JP" altLang="en-US" smtClean="0"/>
              <a:pPr>
                <a:defRPr/>
              </a:pPr>
              <a:t>‹#›</a:t>
            </a:fld>
            <a:endParaRPr lang="ja-JP" altLang="en-US"/>
          </a:p>
        </p:txBody>
      </p:sp>
    </p:spTree>
    <p:extLst>
      <p:ext uri="{BB962C8B-B14F-4D97-AF65-F5344CB8AC3E}">
        <p14:creationId xmlns:p14="http://schemas.microsoft.com/office/powerpoint/2010/main" val="163703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C1C1BF4-739E-8B48-925A-9EF189D717BD}"/>
              </a:ext>
            </a:extLst>
          </p:cNvPr>
          <p:cNvSpPr>
            <a:spLocks noGrp="1"/>
          </p:cNvSpPr>
          <p:nvPr>
            <p:ph type="dt" sz="half" idx="10"/>
          </p:nvPr>
        </p:nvSpPr>
        <p:spPr/>
        <p:txBody>
          <a:bodyPr/>
          <a:lstStyle/>
          <a:p>
            <a:pPr>
              <a:defRPr/>
            </a:pPr>
            <a:fld id="{2AD48197-FF41-4AD7-9872-0D0CD13B489E}" type="datetime1">
              <a:rPr lang="ja-JP" altLang="en-US" smtClean="0"/>
              <a:pPr>
                <a:defRPr/>
              </a:pPr>
              <a:t>2024/2/5</a:t>
            </a:fld>
            <a:endParaRPr lang="ja-JP" altLang="en-US"/>
          </a:p>
        </p:txBody>
      </p:sp>
      <p:sp>
        <p:nvSpPr>
          <p:cNvPr id="3" name="フッター プレースホルダー 2">
            <a:extLst>
              <a:ext uri="{FF2B5EF4-FFF2-40B4-BE49-F238E27FC236}">
                <a16:creationId xmlns:a16="http://schemas.microsoft.com/office/drawing/2014/main" id="{472C34D8-43EF-BA47-B7A7-B18BD661E0B0}"/>
              </a:ext>
            </a:extLst>
          </p:cNvPr>
          <p:cNvSpPr>
            <a:spLocks noGrp="1"/>
          </p:cNvSpPr>
          <p:nvPr>
            <p:ph type="ftr" sz="quarter" idx="11"/>
          </p:nvPr>
        </p:nvSpPr>
        <p:spPr/>
        <p:txBody>
          <a:bodyPr/>
          <a:lstStyle/>
          <a:p>
            <a:pPr>
              <a:defRPr/>
            </a:pPr>
            <a:endParaRPr lang="ja-JP" altLang="en-US"/>
          </a:p>
        </p:txBody>
      </p:sp>
      <p:sp>
        <p:nvSpPr>
          <p:cNvPr id="4" name="スライド番号プレースホルダー 3">
            <a:extLst>
              <a:ext uri="{FF2B5EF4-FFF2-40B4-BE49-F238E27FC236}">
                <a16:creationId xmlns:a16="http://schemas.microsoft.com/office/drawing/2014/main" id="{56C1E113-E164-FA45-8DC2-35AB2249206B}"/>
              </a:ext>
            </a:extLst>
          </p:cNvPr>
          <p:cNvSpPr>
            <a:spLocks noGrp="1"/>
          </p:cNvSpPr>
          <p:nvPr>
            <p:ph type="sldNum" sz="quarter" idx="12"/>
          </p:nvPr>
        </p:nvSpPr>
        <p:spPr/>
        <p:txBody>
          <a:bodyPr/>
          <a:lstStyle/>
          <a:p>
            <a:pPr>
              <a:defRPr/>
            </a:pPr>
            <a:fld id="{89AB7C30-39E2-4B0C-816F-2C84B6168822}" type="slidenum">
              <a:rPr lang="ja-JP" altLang="en-US" smtClean="0"/>
              <a:pPr>
                <a:defRPr/>
              </a:pPr>
              <a:t>‹#›</a:t>
            </a:fld>
            <a:endParaRPr lang="ja-JP" altLang="en-US"/>
          </a:p>
        </p:txBody>
      </p:sp>
    </p:spTree>
    <p:extLst>
      <p:ext uri="{BB962C8B-B14F-4D97-AF65-F5344CB8AC3E}">
        <p14:creationId xmlns:p14="http://schemas.microsoft.com/office/powerpoint/2010/main" val="297253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D10242-F356-CD42-BB3F-4EF0ECD8AB29}"/>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967139-F381-D94F-99C0-ED9578A9B43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4CCB02C-22C9-C14F-B920-27E76115B70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FE588D9-0B67-A543-AEB9-C51254BCF7A9}"/>
              </a:ext>
            </a:extLst>
          </p:cNvPr>
          <p:cNvSpPr>
            <a:spLocks noGrp="1"/>
          </p:cNvSpPr>
          <p:nvPr>
            <p:ph type="dt" sz="half" idx="10"/>
          </p:nvPr>
        </p:nvSpPr>
        <p:spPr/>
        <p:txBody>
          <a:bodyPr/>
          <a:lstStyle/>
          <a:p>
            <a:pPr>
              <a:defRPr/>
            </a:pPr>
            <a:fld id="{C0FDE50B-C217-4A62-95CF-0827C92ABEC1}" type="datetime1">
              <a:rPr lang="ja-JP" altLang="en-US" smtClean="0"/>
              <a:pPr>
                <a:defRPr/>
              </a:pPr>
              <a:t>2024/2/5</a:t>
            </a:fld>
            <a:endParaRPr lang="ja-JP" altLang="en-US"/>
          </a:p>
        </p:txBody>
      </p:sp>
      <p:sp>
        <p:nvSpPr>
          <p:cNvPr id="6" name="フッター プレースホルダー 5">
            <a:extLst>
              <a:ext uri="{FF2B5EF4-FFF2-40B4-BE49-F238E27FC236}">
                <a16:creationId xmlns:a16="http://schemas.microsoft.com/office/drawing/2014/main" id="{D4239825-583F-4245-89FE-E3A71827E400}"/>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C5B2C5FE-87FE-0049-8A4F-A649FB41F458}"/>
              </a:ext>
            </a:extLst>
          </p:cNvPr>
          <p:cNvSpPr>
            <a:spLocks noGrp="1"/>
          </p:cNvSpPr>
          <p:nvPr>
            <p:ph type="sldNum" sz="quarter" idx="12"/>
          </p:nvPr>
        </p:nvSpPr>
        <p:spPr/>
        <p:txBody>
          <a:bodyPr/>
          <a:lstStyle/>
          <a:p>
            <a:pPr>
              <a:defRPr/>
            </a:pPr>
            <a:fld id="{F2DEF20F-ECCF-416A-9E63-F07939D74A89}" type="slidenum">
              <a:rPr lang="ja-JP" altLang="en-US" smtClean="0"/>
              <a:pPr>
                <a:defRPr/>
              </a:pPr>
              <a:t>‹#›</a:t>
            </a:fld>
            <a:endParaRPr lang="ja-JP" altLang="en-US"/>
          </a:p>
        </p:txBody>
      </p:sp>
    </p:spTree>
    <p:extLst>
      <p:ext uri="{BB962C8B-B14F-4D97-AF65-F5344CB8AC3E}">
        <p14:creationId xmlns:p14="http://schemas.microsoft.com/office/powerpoint/2010/main" val="2905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198B27-64D3-C146-BD6C-9138DE8F5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3D23B37-CFF8-0B4E-9455-2AB5E52E75B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6F4D8AFB-76A0-4B44-89ED-3300135B59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4FF6372-0575-1049-A927-A7F63E4F9F5F}"/>
              </a:ext>
            </a:extLst>
          </p:cNvPr>
          <p:cNvSpPr>
            <a:spLocks noGrp="1"/>
          </p:cNvSpPr>
          <p:nvPr>
            <p:ph type="dt" sz="half" idx="10"/>
          </p:nvPr>
        </p:nvSpPr>
        <p:spPr/>
        <p:txBody>
          <a:bodyPr/>
          <a:lstStyle/>
          <a:p>
            <a:pPr>
              <a:defRPr/>
            </a:pPr>
            <a:fld id="{FE83EFE0-D198-4BAD-9236-26DDFE2E7525}" type="datetime1">
              <a:rPr lang="ja-JP" altLang="en-US" smtClean="0"/>
              <a:pPr>
                <a:defRPr/>
              </a:pPr>
              <a:t>2024/2/5</a:t>
            </a:fld>
            <a:endParaRPr lang="ja-JP" altLang="en-US"/>
          </a:p>
        </p:txBody>
      </p:sp>
      <p:sp>
        <p:nvSpPr>
          <p:cNvPr id="6" name="フッター プレースホルダー 5">
            <a:extLst>
              <a:ext uri="{FF2B5EF4-FFF2-40B4-BE49-F238E27FC236}">
                <a16:creationId xmlns:a16="http://schemas.microsoft.com/office/drawing/2014/main" id="{6068051C-89C5-084D-A339-4588C17C3F8E}"/>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D5096FA6-9927-F245-BAF1-3F0D2B6ACDB9}"/>
              </a:ext>
            </a:extLst>
          </p:cNvPr>
          <p:cNvSpPr>
            <a:spLocks noGrp="1"/>
          </p:cNvSpPr>
          <p:nvPr>
            <p:ph type="sldNum" sz="quarter" idx="12"/>
          </p:nvPr>
        </p:nvSpPr>
        <p:spPr/>
        <p:txBody>
          <a:bodyPr/>
          <a:lstStyle/>
          <a:p>
            <a:pPr>
              <a:defRPr/>
            </a:pPr>
            <a:fld id="{A2B2F7B9-1ED9-4CB6-81C5-ABA8AFFCAF7A}" type="slidenum">
              <a:rPr lang="ja-JP" altLang="en-US" smtClean="0"/>
              <a:pPr>
                <a:defRPr/>
              </a:pPr>
              <a:t>‹#›</a:t>
            </a:fld>
            <a:endParaRPr lang="ja-JP" altLang="en-US"/>
          </a:p>
        </p:txBody>
      </p:sp>
    </p:spTree>
    <p:extLst>
      <p:ext uri="{BB962C8B-B14F-4D97-AF65-F5344CB8AC3E}">
        <p14:creationId xmlns:p14="http://schemas.microsoft.com/office/powerpoint/2010/main" val="197013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D9A8ECE-3DC1-8241-8A40-D033BB64818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8ED436-F571-654D-9735-C1D3478BB2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E2067C-FFA9-534F-9A77-21F7B3A35FE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7BFF105-A08F-4B00-B155-0E02F745FBF8}" type="datetime1">
              <a:rPr lang="ja-JP" altLang="en-US" smtClean="0"/>
              <a:pPr>
                <a:defRPr/>
              </a:pPr>
              <a:t>2024/2/5</a:t>
            </a:fld>
            <a:endParaRPr lang="ja-JP" altLang="en-US"/>
          </a:p>
        </p:txBody>
      </p:sp>
      <p:sp>
        <p:nvSpPr>
          <p:cNvPr id="5" name="フッター プレースホルダー 4">
            <a:extLst>
              <a:ext uri="{FF2B5EF4-FFF2-40B4-BE49-F238E27FC236}">
                <a16:creationId xmlns:a16="http://schemas.microsoft.com/office/drawing/2014/main" id="{46CEAADE-7873-BB43-B3C5-5DE9A99472F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77BB358-2BDF-3D4B-9E4B-0409CDD7CE7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1311760-2D65-47DA-BFB2-582953899AA0}" type="slidenum">
              <a:rPr lang="ja-JP" altLang="en-US" smtClean="0"/>
              <a:pPr>
                <a:defRPr/>
              </a:pPr>
              <a:t>‹#›</a:t>
            </a:fld>
            <a:endParaRPr lang="ja-JP" altLang="en-US"/>
          </a:p>
        </p:txBody>
      </p:sp>
    </p:spTree>
    <p:extLst>
      <p:ext uri="{BB962C8B-B14F-4D97-AF65-F5344CB8AC3E}">
        <p14:creationId xmlns:p14="http://schemas.microsoft.com/office/powerpoint/2010/main" val="1491148048"/>
      </p:ext>
    </p:extLst>
  </p:cSld>
  <p:clrMap bg1="lt1" tx1="dk1" bg2="lt2" tx2="dk2" accent1="accent1" accent2="accent2" accent3="accent3" accent4="accent4" accent5="accent5" accent6="accent6" hlink="hlink" folHlink="folHlink"/>
  <p:sldLayoutIdLst>
    <p:sldLayoutId id="2147484860" r:id="rId1"/>
    <p:sldLayoutId id="2147484861" r:id="rId2"/>
    <p:sldLayoutId id="2147484862" r:id="rId3"/>
    <p:sldLayoutId id="2147484863" r:id="rId4"/>
    <p:sldLayoutId id="2147484864" r:id="rId5"/>
    <p:sldLayoutId id="2147484865" r:id="rId6"/>
    <p:sldLayoutId id="2147484866" r:id="rId7"/>
    <p:sldLayoutId id="2147484867" r:id="rId8"/>
    <p:sldLayoutId id="2147484868" r:id="rId9"/>
    <p:sldLayoutId id="2147484869" r:id="rId10"/>
    <p:sldLayoutId id="2147484870"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コンテンツ プレースホルダー 2"/>
          <p:cNvSpPr>
            <a:spLocks noGrp="1"/>
          </p:cNvSpPr>
          <p:nvPr>
            <p:ph idx="1"/>
          </p:nvPr>
        </p:nvSpPr>
        <p:spPr>
          <a:xfrm>
            <a:off x="359022" y="1670985"/>
            <a:ext cx="8784977" cy="2154059"/>
          </a:xfrm>
        </p:spPr>
        <p:txBody>
          <a:bodyPr>
            <a:normAutofit fontScale="92500" lnSpcReduction="10000"/>
          </a:bodyPr>
          <a:lstStyle/>
          <a:p>
            <a:pPr marL="0" indent="0">
              <a:buFont typeface="Wingdings" charset="2"/>
              <a:buNone/>
            </a:pPr>
            <a:endParaRPr lang="en-US" altLang="ja-JP" sz="2000" dirty="0">
              <a:latin typeface="Meiryo" panose="020B0604030504040204" pitchFamily="34" charset="-128"/>
              <a:ea typeface="Meiryo" panose="020B0604030504040204" pitchFamily="34" charset="-128"/>
            </a:endParaRPr>
          </a:p>
          <a:p>
            <a:pPr marL="0" indent="0">
              <a:buNone/>
            </a:pPr>
            <a:r>
              <a:rPr lang="en-US" altLang="ja-JP" sz="3000" dirty="0">
                <a:latin typeface="Meiryo" panose="020B0604030504040204" pitchFamily="34" charset="-128"/>
                <a:ea typeface="Meiryo" panose="020B0604030504040204" pitchFamily="34" charset="-128"/>
              </a:rPr>
              <a:t>1. </a:t>
            </a:r>
            <a:r>
              <a:rPr lang="ja-JP" altLang="en-US" sz="3000">
                <a:latin typeface="Meiryo" panose="020B0604030504040204" pitchFamily="34" charset="-128"/>
                <a:ea typeface="Meiryo" panose="020B0604030504040204" pitchFamily="34" charset="-128"/>
              </a:rPr>
              <a:t>傾向（</a:t>
            </a:r>
            <a:r>
              <a:rPr lang="en-US" altLang="ja-JP" sz="3000" dirty="0">
                <a:latin typeface="Meiryo" panose="020B0604030504040204" pitchFamily="34" charset="-128"/>
                <a:ea typeface="Meiryo" panose="020B0604030504040204" pitchFamily="34" charset="-128"/>
              </a:rPr>
              <a:t>108</a:t>
            </a:r>
            <a:r>
              <a:rPr lang="ja-JP" altLang="en-US" sz="3000">
                <a:latin typeface="Meiryo" panose="020B0604030504040204" pitchFamily="34" charset="-128"/>
                <a:ea typeface="Meiryo" panose="020B0604030504040204" pitchFamily="34" charset="-128"/>
              </a:rPr>
              <a:t>ー</a:t>
            </a:r>
            <a:r>
              <a:rPr lang="en-US" altLang="ja-JP" sz="3000" dirty="0">
                <a:latin typeface="Meiryo" panose="020B0604030504040204" pitchFamily="34" charset="-128"/>
                <a:ea typeface="Meiryo" panose="020B0604030504040204" pitchFamily="34" charset="-128"/>
              </a:rPr>
              <a:t>118</a:t>
            </a:r>
            <a:r>
              <a:rPr lang="ja-JP" altLang="en-US" sz="3000">
                <a:latin typeface="Meiryo" panose="020B0604030504040204" pitchFamily="34" charset="-128"/>
                <a:ea typeface="Meiryo" panose="020B0604030504040204" pitchFamily="34" charset="-128"/>
              </a:rPr>
              <a:t>回）</a:t>
            </a:r>
            <a:endParaRPr lang="en-US" altLang="ja-JP" sz="3000" dirty="0">
              <a:latin typeface="Meiryo" panose="020B0604030504040204" pitchFamily="34" charset="-128"/>
              <a:ea typeface="Meiryo" panose="020B0604030504040204" pitchFamily="34" charset="-128"/>
            </a:endParaRPr>
          </a:p>
          <a:p>
            <a:pPr marL="0" indent="0">
              <a:buFont typeface="Wingdings" charset="2"/>
              <a:buNone/>
            </a:pPr>
            <a:r>
              <a:rPr lang="en-US" altLang="ja-JP" sz="1900" dirty="0">
                <a:latin typeface="Meiryo" panose="020B0604030504040204" pitchFamily="34" charset="-128"/>
                <a:ea typeface="Meiryo" panose="020B0604030504040204" pitchFamily="34" charset="-128"/>
              </a:rPr>
              <a:t> (1) 108</a:t>
            </a:r>
            <a:r>
              <a:rPr lang="ja-JP" altLang="en-US" sz="1900">
                <a:latin typeface="Meiryo" panose="020B0604030504040204" pitchFamily="34" charset="-128"/>
                <a:ea typeface="Meiryo" panose="020B0604030504040204" pitchFamily="34" charset="-128"/>
              </a:rPr>
              <a:t>回以降</a:t>
            </a:r>
            <a:r>
              <a:rPr lang="en-US" altLang="ja-JP" sz="1900" dirty="0">
                <a:latin typeface="Meiryo" panose="020B0604030504040204" pitchFamily="34" charset="-128"/>
                <a:ea typeface="Meiryo" panose="020B0604030504040204" pitchFamily="34" charset="-128"/>
              </a:rPr>
              <a:t>2〜5</a:t>
            </a:r>
            <a:r>
              <a:rPr lang="ja-JP" altLang="en-US" sz="1900">
                <a:latin typeface="Meiryo" panose="020B0604030504040204" pitchFamily="34" charset="-128"/>
                <a:ea typeface="Meiryo" panose="020B0604030504040204" pitchFamily="34" charset="-128"/>
              </a:rPr>
              <a:t>問出題。</a:t>
            </a:r>
            <a:endParaRPr lang="en-US" altLang="ja-JP" sz="1900" dirty="0">
              <a:latin typeface="Meiryo" panose="020B0604030504040204" pitchFamily="34" charset="-128"/>
              <a:ea typeface="Meiryo" panose="020B0604030504040204" pitchFamily="34" charset="-128"/>
            </a:endParaRPr>
          </a:p>
          <a:p>
            <a:pPr marL="0" indent="0">
              <a:buFont typeface="Wingdings" charset="2"/>
              <a:buNone/>
            </a:pPr>
            <a:r>
              <a:rPr lang="en-US" altLang="ja-JP" sz="1900" dirty="0">
                <a:latin typeface="Meiryo" panose="020B0604030504040204" pitchFamily="34" charset="-128"/>
                <a:ea typeface="Meiryo" panose="020B0604030504040204" pitchFamily="34" charset="-128"/>
              </a:rPr>
              <a:t> (2) </a:t>
            </a:r>
            <a:r>
              <a:rPr lang="ja-JP" altLang="en-US" sz="1900">
                <a:latin typeface="Meiryo" panose="020B0604030504040204" pitchFamily="34" charset="-128"/>
                <a:ea typeface="Meiryo" panose="020B0604030504040204" pitchFamily="34" charset="-128"/>
              </a:rPr>
              <a:t>問題数は増加傾向（</a:t>
            </a:r>
            <a:r>
              <a:rPr lang="en-US" altLang="ja-JP" sz="1900" dirty="0">
                <a:latin typeface="Meiryo" panose="020B0604030504040204" pitchFamily="34" charset="-128"/>
                <a:ea typeface="Meiryo" panose="020B0604030504040204" pitchFamily="34" charset="-128"/>
              </a:rPr>
              <a:t>114, 115</a:t>
            </a:r>
            <a:r>
              <a:rPr lang="ja-JP" altLang="en-US" sz="1900">
                <a:latin typeface="Meiryo" panose="020B0604030504040204" pitchFamily="34" charset="-128"/>
                <a:ea typeface="Meiryo" panose="020B0604030504040204" pitchFamily="34" charset="-128"/>
              </a:rPr>
              <a:t>回は</a:t>
            </a:r>
            <a:r>
              <a:rPr lang="en-US" altLang="ja-JP" sz="1900" dirty="0">
                <a:latin typeface="Meiryo" panose="020B0604030504040204" pitchFamily="34" charset="-128"/>
                <a:ea typeface="Meiryo" panose="020B0604030504040204" pitchFamily="34" charset="-128"/>
              </a:rPr>
              <a:t>4</a:t>
            </a:r>
            <a:r>
              <a:rPr lang="ja-JP" altLang="en-US" sz="1900">
                <a:latin typeface="Meiryo" panose="020B0604030504040204" pitchFamily="34" charset="-128"/>
                <a:ea typeface="Meiryo" panose="020B0604030504040204" pitchFamily="34" charset="-128"/>
              </a:rPr>
              <a:t>題、</a:t>
            </a:r>
            <a:r>
              <a:rPr lang="en-US" altLang="ja-JP" sz="1900" dirty="0">
                <a:latin typeface="Meiryo" panose="020B0604030504040204" pitchFamily="34" charset="-128"/>
                <a:ea typeface="Meiryo" panose="020B0604030504040204" pitchFamily="34" charset="-128"/>
              </a:rPr>
              <a:t>116,117</a:t>
            </a:r>
            <a:r>
              <a:rPr lang="ja-JP" altLang="en-US" sz="1900">
                <a:latin typeface="Meiryo" panose="020B0604030504040204" pitchFamily="34" charset="-128"/>
                <a:ea typeface="Meiryo" panose="020B0604030504040204" pitchFamily="34" charset="-128"/>
              </a:rPr>
              <a:t>回は</a:t>
            </a:r>
            <a:r>
              <a:rPr lang="en-US" altLang="ja-JP" sz="1900" dirty="0">
                <a:latin typeface="Meiryo" panose="020B0604030504040204" pitchFamily="34" charset="-128"/>
                <a:ea typeface="Meiryo" panose="020B0604030504040204" pitchFamily="34" charset="-128"/>
              </a:rPr>
              <a:t>5</a:t>
            </a:r>
            <a:r>
              <a:rPr lang="ja-JP" altLang="en-US" sz="1900">
                <a:latin typeface="Meiryo" panose="020B0604030504040204" pitchFamily="34" charset="-128"/>
                <a:ea typeface="Meiryo" panose="020B0604030504040204" pitchFamily="34" charset="-128"/>
              </a:rPr>
              <a:t>題、</a:t>
            </a:r>
            <a:r>
              <a:rPr lang="en-US" altLang="ja-JP" sz="1900" dirty="0">
                <a:latin typeface="Meiryo" panose="020B0604030504040204" pitchFamily="34" charset="-128"/>
                <a:ea typeface="Meiryo" panose="020B0604030504040204" pitchFamily="34" charset="-128"/>
              </a:rPr>
              <a:t>118</a:t>
            </a:r>
            <a:r>
              <a:rPr lang="ja-JP" altLang="en-US" sz="1900">
                <a:latin typeface="Meiryo" panose="020B0604030504040204" pitchFamily="34" charset="-128"/>
                <a:ea typeface="Meiryo" panose="020B0604030504040204" pitchFamily="34" charset="-128"/>
              </a:rPr>
              <a:t>回は</a:t>
            </a:r>
            <a:r>
              <a:rPr lang="en-US" altLang="ja-JP" sz="1900" dirty="0">
                <a:latin typeface="Meiryo" panose="020B0604030504040204" pitchFamily="34" charset="-128"/>
                <a:ea typeface="Meiryo" panose="020B0604030504040204" pitchFamily="34" charset="-128"/>
              </a:rPr>
              <a:t>4</a:t>
            </a:r>
            <a:r>
              <a:rPr lang="ja-JP" altLang="en-US" sz="1900">
                <a:latin typeface="Meiryo" panose="020B0604030504040204" pitchFamily="34" charset="-128"/>
                <a:ea typeface="Meiryo" panose="020B0604030504040204" pitchFamily="34" charset="-128"/>
              </a:rPr>
              <a:t>題）</a:t>
            </a:r>
            <a:endParaRPr lang="en-US" altLang="ja-JP" sz="1900" dirty="0">
              <a:latin typeface="Meiryo" panose="020B0604030504040204" pitchFamily="34" charset="-128"/>
              <a:ea typeface="Meiryo" panose="020B0604030504040204" pitchFamily="34" charset="-128"/>
            </a:endParaRPr>
          </a:p>
          <a:p>
            <a:pPr marL="0" indent="0">
              <a:buNone/>
            </a:pPr>
            <a:r>
              <a:rPr lang="en-US" altLang="ja-JP" sz="1900" dirty="0">
                <a:latin typeface="Meiryo" panose="020B0604030504040204" pitchFamily="34" charset="-128"/>
                <a:ea typeface="Meiryo" panose="020B0604030504040204" pitchFamily="34" charset="-128"/>
              </a:rPr>
              <a:t> (2) </a:t>
            </a:r>
            <a:r>
              <a:rPr lang="ja-JP" altLang="en-US" sz="1900">
                <a:latin typeface="Meiryo" panose="020B0604030504040204" pitchFamily="34" charset="-128"/>
                <a:ea typeface="Meiryo" panose="020B0604030504040204" pitchFamily="34" charset="-128"/>
              </a:rPr>
              <a:t>語彙力を問う問題から臨床的知識を問う問題へ</a:t>
            </a:r>
            <a:endParaRPr lang="en-US" altLang="ja-JP" sz="1900" dirty="0">
              <a:latin typeface="Meiryo" panose="020B0604030504040204" pitchFamily="34" charset="-128"/>
              <a:ea typeface="Meiryo" panose="020B0604030504040204" pitchFamily="34" charset="-128"/>
            </a:endParaRPr>
          </a:p>
          <a:p>
            <a:pPr marL="0" indent="0">
              <a:buFont typeface="Wingdings" charset="2"/>
              <a:buNone/>
            </a:pPr>
            <a:r>
              <a:rPr lang="en-US" altLang="ja-JP" sz="1900" dirty="0">
                <a:latin typeface="Meiryo" panose="020B0604030504040204" pitchFamily="34" charset="-128"/>
                <a:ea typeface="Meiryo" panose="020B0604030504040204" pitchFamily="34" charset="-128"/>
              </a:rPr>
              <a:t> (3) </a:t>
            </a:r>
            <a:r>
              <a:rPr lang="ja-JP" altLang="en-US" sz="1900">
                <a:latin typeface="Meiryo" panose="020B0604030504040204" pitchFamily="34" charset="-128"/>
                <a:ea typeface="Meiryo" panose="020B0604030504040204" pitchFamily="34" charset="-128"/>
              </a:rPr>
              <a:t>紹介状、カルテ、画像、症例報告を用いた形式の問題へ</a:t>
            </a:r>
            <a:endParaRPr lang="en-US" altLang="ja-JP" sz="1900" dirty="0">
              <a:latin typeface="Meiryo" panose="020B0604030504040204" pitchFamily="34" charset="-128"/>
              <a:ea typeface="Meiryo" panose="020B0604030504040204" pitchFamily="34" charset="-128"/>
            </a:endParaRPr>
          </a:p>
        </p:txBody>
      </p:sp>
      <p:sp>
        <p:nvSpPr>
          <p:cNvPr id="67587" name="タイトル 1"/>
          <p:cNvSpPr txBox="1">
            <a:spLocks/>
          </p:cNvSpPr>
          <p:nvPr/>
        </p:nvSpPr>
        <p:spPr bwMode="auto">
          <a:xfrm>
            <a:off x="518797" y="710160"/>
            <a:ext cx="8508107" cy="69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ts val="600"/>
              </a:spcBef>
              <a:buClr>
                <a:schemeClr val="accent1"/>
              </a:buClr>
              <a:buSzPct val="70000"/>
              <a:buFont typeface="Wingdings" charset="2"/>
              <a:buChar char=""/>
              <a:defRPr kumimoji="1" sz="2400">
                <a:solidFill>
                  <a:schemeClr val="tx1"/>
                </a:solidFill>
                <a:latin typeface="Century Schoolbook" charset="0"/>
                <a:ea typeface="ＭＳ Ｐ明朝" charset="-128"/>
              </a:defRPr>
            </a:lvl1pPr>
            <a:lvl2pPr marL="639763" indent="-273050">
              <a:spcBef>
                <a:spcPct val="20000"/>
              </a:spcBef>
              <a:buClr>
                <a:schemeClr val="accent1"/>
              </a:buClr>
              <a:buSzPct val="80000"/>
              <a:buFont typeface="Wingdings 2" charset="2"/>
              <a:buChar char=""/>
              <a:defRPr kumimoji="1" sz="2100">
                <a:solidFill>
                  <a:schemeClr val="tx1"/>
                </a:solidFill>
                <a:latin typeface="Century Schoolbook" charset="0"/>
                <a:ea typeface="ＭＳ Ｐ明朝" charset="-128"/>
              </a:defRPr>
            </a:lvl2pPr>
            <a:lvl3pPr indent="-182563">
              <a:spcBef>
                <a:spcPct val="20000"/>
              </a:spcBef>
              <a:buClr>
                <a:srgbClr val="E0752F"/>
              </a:buClr>
              <a:buSzPct val="60000"/>
              <a:buFont typeface="Wingdings" charset="2"/>
              <a:buChar char=""/>
              <a:defRPr kumimoji="1" sz="2400">
                <a:solidFill>
                  <a:schemeClr val="tx1"/>
                </a:solidFill>
                <a:latin typeface="Century Schoolbook" charset="0"/>
                <a:ea typeface="ＭＳ Ｐ明朝" charset="-128"/>
              </a:defRPr>
            </a:lvl3pPr>
            <a:lvl4pPr marL="1187450" indent="-182563">
              <a:spcBef>
                <a:spcPct val="20000"/>
              </a:spcBef>
              <a:buClr>
                <a:srgbClr val="FEC3AE"/>
              </a:buClr>
              <a:buSzPct val="60000"/>
              <a:buFont typeface="Wingdings" charset="2"/>
              <a:buChar char=""/>
              <a:defRPr kumimoji="1" sz="2000">
                <a:solidFill>
                  <a:schemeClr val="tx1"/>
                </a:solidFill>
                <a:latin typeface="Century Schoolbook" charset="0"/>
                <a:ea typeface="ＭＳ Ｐ明朝" charset="-128"/>
              </a:defRPr>
            </a:lvl4pPr>
            <a:lvl5pPr marL="1462088" indent="-182563">
              <a:spcBef>
                <a:spcPct val="20000"/>
              </a:spcBef>
              <a:buClr>
                <a:srgbClr val="BDCAE9"/>
              </a:buClr>
              <a:buSzPct val="68000"/>
              <a:buFont typeface="Wingdings 2" charset="2"/>
              <a:buChar char=""/>
              <a:defRPr kumimoji="1" sz="1600">
                <a:solidFill>
                  <a:schemeClr val="tx1"/>
                </a:solidFill>
                <a:latin typeface="Century Schoolbook" charset="0"/>
                <a:ea typeface="ＭＳ Ｐ明朝" charset="-128"/>
              </a:defRPr>
            </a:lvl5pPr>
            <a:lvl6pPr marL="1919288" indent="-182563" eaLnBrk="0" fontAlgn="base" hangingPunct="0">
              <a:spcBef>
                <a:spcPct val="20000"/>
              </a:spcBef>
              <a:spcAft>
                <a:spcPct val="0"/>
              </a:spcAft>
              <a:buClr>
                <a:srgbClr val="BDCAE9"/>
              </a:buClr>
              <a:buSzPct val="68000"/>
              <a:buFont typeface="Wingdings 2" charset="2"/>
              <a:buChar char=""/>
              <a:defRPr kumimoji="1" sz="1600">
                <a:solidFill>
                  <a:schemeClr val="tx1"/>
                </a:solidFill>
                <a:latin typeface="Century Schoolbook" charset="0"/>
                <a:ea typeface="ＭＳ Ｐ明朝" charset="-128"/>
              </a:defRPr>
            </a:lvl6pPr>
            <a:lvl7pPr marL="2376488" indent="-182563" eaLnBrk="0" fontAlgn="base" hangingPunct="0">
              <a:spcBef>
                <a:spcPct val="20000"/>
              </a:spcBef>
              <a:spcAft>
                <a:spcPct val="0"/>
              </a:spcAft>
              <a:buClr>
                <a:srgbClr val="BDCAE9"/>
              </a:buClr>
              <a:buSzPct val="68000"/>
              <a:buFont typeface="Wingdings 2" charset="2"/>
              <a:buChar char=""/>
              <a:defRPr kumimoji="1" sz="1600">
                <a:solidFill>
                  <a:schemeClr val="tx1"/>
                </a:solidFill>
                <a:latin typeface="Century Schoolbook" charset="0"/>
                <a:ea typeface="ＭＳ Ｐ明朝" charset="-128"/>
              </a:defRPr>
            </a:lvl7pPr>
            <a:lvl8pPr marL="2833688" indent="-182563" eaLnBrk="0" fontAlgn="base" hangingPunct="0">
              <a:spcBef>
                <a:spcPct val="20000"/>
              </a:spcBef>
              <a:spcAft>
                <a:spcPct val="0"/>
              </a:spcAft>
              <a:buClr>
                <a:srgbClr val="BDCAE9"/>
              </a:buClr>
              <a:buSzPct val="68000"/>
              <a:buFont typeface="Wingdings 2" charset="2"/>
              <a:buChar char=""/>
              <a:defRPr kumimoji="1" sz="1600">
                <a:solidFill>
                  <a:schemeClr val="tx1"/>
                </a:solidFill>
                <a:latin typeface="Century Schoolbook" charset="0"/>
                <a:ea typeface="ＭＳ Ｐ明朝" charset="-128"/>
              </a:defRPr>
            </a:lvl8pPr>
            <a:lvl9pPr marL="3290888" indent="-182563" eaLnBrk="0" fontAlgn="base" hangingPunct="0">
              <a:spcBef>
                <a:spcPct val="20000"/>
              </a:spcBef>
              <a:spcAft>
                <a:spcPct val="0"/>
              </a:spcAft>
              <a:buClr>
                <a:srgbClr val="BDCAE9"/>
              </a:buClr>
              <a:buSzPct val="68000"/>
              <a:buFont typeface="Wingdings 2" charset="2"/>
              <a:buChar char=""/>
              <a:defRPr kumimoji="1" sz="1600">
                <a:solidFill>
                  <a:schemeClr val="tx1"/>
                </a:solidFill>
                <a:latin typeface="Century Schoolbook" charset="0"/>
                <a:ea typeface="ＭＳ Ｐ明朝" charset="-128"/>
              </a:defRPr>
            </a:lvl9pPr>
          </a:lstStyle>
          <a:p>
            <a:pPr eaLnBrk="1" hangingPunct="1">
              <a:spcBef>
                <a:spcPct val="0"/>
              </a:spcBef>
              <a:buClrTx/>
              <a:buSzTx/>
              <a:buFontTx/>
              <a:buNone/>
            </a:pPr>
            <a:r>
              <a:rPr kumimoji="0" lang="ja-JP" altLang="en-US" sz="3200">
                <a:solidFill>
                  <a:srgbClr val="000000"/>
                </a:solidFill>
                <a:latin typeface="Meiryo" panose="020B0604030504040204" pitchFamily="34" charset="-128"/>
                <a:ea typeface="Meiryo" panose="020B0604030504040204" pitchFamily="34" charset="-128"/>
              </a:rPr>
              <a:t>医師国家試験の医学英語関連問題について</a:t>
            </a:r>
            <a:endParaRPr kumimoji="0" lang="en-US" altLang="ja-JP" sz="3200" dirty="0">
              <a:solidFill>
                <a:srgbClr val="000000"/>
              </a:solidFill>
              <a:latin typeface="Meiryo" panose="020B0604030504040204" pitchFamily="34" charset="-128"/>
              <a:ea typeface="Meiryo" panose="020B0604030504040204" pitchFamily="34" charset="-128"/>
            </a:endParaRPr>
          </a:p>
        </p:txBody>
      </p:sp>
      <p:sp>
        <p:nvSpPr>
          <p:cNvPr id="11" name="コンテンツ プレースホルダー 2">
            <a:extLst>
              <a:ext uri="{FF2B5EF4-FFF2-40B4-BE49-F238E27FC236}">
                <a16:creationId xmlns:a16="http://schemas.microsoft.com/office/drawing/2014/main" id="{32995DD9-785D-7943-97D9-EDAB9DCA4435}"/>
              </a:ext>
            </a:extLst>
          </p:cNvPr>
          <p:cNvSpPr txBox="1">
            <a:spLocks/>
          </p:cNvSpPr>
          <p:nvPr/>
        </p:nvSpPr>
        <p:spPr>
          <a:xfrm>
            <a:off x="359024" y="3825044"/>
            <a:ext cx="8784976" cy="266429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Wingdings" charset="2"/>
              <a:buNone/>
            </a:pPr>
            <a:endParaRPr lang="en-US" altLang="ja-JP" sz="2000" dirty="0">
              <a:latin typeface="Book Antiqua" panose="02040602050305030304" pitchFamily="18" charset="0"/>
              <a:ea typeface="Meiryo" panose="020B0604030504040204" pitchFamily="34" charset="-128"/>
            </a:endParaRPr>
          </a:p>
          <a:p>
            <a:pPr marL="0" indent="0">
              <a:buNone/>
            </a:pPr>
            <a:r>
              <a:rPr lang="en-US" altLang="ja-JP" sz="2800" dirty="0">
                <a:latin typeface="Meiryo" panose="020B0604030504040204" pitchFamily="34" charset="-128"/>
                <a:ea typeface="Meiryo" panose="020B0604030504040204" pitchFamily="34" charset="-128"/>
              </a:rPr>
              <a:t>2. </a:t>
            </a:r>
            <a:r>
              <a:rPr lang="ja-JP" altLang="en-US" sz="2800">
                <a:latin typeface="Meiryo" panose="020B0604030504040204" pitchFamily="34" charset="-128"/>
                <a:ea typeface="Meiryo" panose="020B0604030504040204" pitchFamily="34" charset="-128"/>
              </a:rPr>
              <a:t>必要な対策</a:t>
            </a:r>
            <a:endParaRPr lang="en-US" altLang="ja-JP" sz="2800" dirty="0">
              <a:latin typeface="Meiryo" panose="020B0604030504040204" pitchFamily="34" charset="-128"/>
              <a:ea typeface="Meiryo" panose="020B0604030504040204" pitchFamily="34" charset="-128"/>
            </a:endParaRPr>
          </a:p>
          <a:p>
            <a:pPr marL="0" indent="0">
              <a:buFont typeface="Wingdings" charset="2"/>
              <a:buNone/>
            </a:pPr>
            <a:r>
              <a:rPr lang="en-US" altLang="ja-JP" sz="1800" dirty="0">
                <a:latin typeface="Meiryo" panose="020B0604030504040204" pitchFamily="34" charset="-128"/>
                <a:ea typeface="Meiryo" panose="020B0604030504040204" pitchFamily="34" charset="-128"/>
              </a:rPr>
              <a:t> (1) </a:t>
            </a:r>
            <a:r>
              <a:rPr lang="ja-JP" altLang="en-US" sz="1800">
                <a:latin typeface="Meiryo" panose="020B0604030504040204" pitchFamily="34" charset="-128"/>
                <a:ea typeface="Meiryo" panose="020B0604030504040204" pitchFamily="34" charset="-128"/>
              </a:rPr>
              <a:t>医学英語授業：語彙力、読解力、コミュニケーション能力の基盤を身につける。</a:t>
            </a:r>
            <a:endParaRPr lang="en-US" altLang="ja-JP" sz="1800" dirty="0">
              <a:latin typeface="Meiryo" panose="020B0604030504040204" pitchFamily="34" charset="-128"/>
              <a:ea typeface="Meiryo" panose="020B0604030504040204" pitchFamily="34" charset="-128"/>
            </a:endParaRPr>
          </a:p>
          <a:p>
            <a:pPr marL="0" indent="0">
              <a:buFont typeface="Wingdings" charset="2"/>
              <a:buNone/>
            </a:pPr>
            <a:r>
              <a:rPr lang="en-US" altLang="ja-JP" sz="1800" dirty="0">
                <a:latin typeface="Meiryo" panose="020B0604030504040204" pitchFamily="34" charset="-128"/>
                <a:ea typeface="Meiryo" panose="020B0604030504040204" pitchFamily="34" charset="-128"/>
              </a:rPr>
              <a:t> (2) </a:t>
            </a:r>
            <a:r>
              <a:rPr lang="ja-JP" altLang="en-US" sz="1800">
                <a:latin typeface="Meiryo" panose="020B0604030504040204" pitchFamily="34" charset="-128"/>
                <a:ea typeface="Meiryo" panose="020B0604030504040204" pitchFamily="34" charset="-128"/>
              </a:rPr>
              <a:t>基礎、臨床専門教育：英語の文献、資料、論文を積極的に活用する。</a:t>
            </a:r>
            <a:endParaRPr lang="en-US" altLang="ja-JP" sz="1800" dirty="0">
              <a:latin typeface="Meiryo" panose="020B0604030504040204" pitchFamily="34" charset="-128"/>
              <a:ea typeface="Meiryo" panose="020B0604030504040204" pitchFamily="34" charset="-128"/>
            </a:endParaRPr>
          </a:p>
          <a:p>
            <a:pPr marL="0" indent="0">
              <a:buFont typeface="Wingdings" charset="2"/>
              <a:buNone/>
            </a:pPr>
            <a:r>
              <a:rPr lang="en-US" altLang="ja-JP" sz="1800" dirty="0">
                <a:latin typeface="Meiryo" panose="020B0604030504040204" pitchFamily="34" charset="-128"/>
                <a:ea typeface="Meiryo" panose="020B0604030504040204" pitchFamily="34" charset="-128"/>
              </a:rPr>
              <a:t> (3) </a:t>
            </a:r>
            <a:r>
              <a:rPr lang="ja-JP" altLang="en-US" sz="1800">
                <a:latin typeface="Meiryo" panose="020B0604030504040204" pitchFamily="34" charset="-128"/>
                <a:ea typeface="Meiryo" panose="020B0604030504040204" pitchFamily="34" charset="-128"/>
              </a:rPr>
              <a:t>臨床実習：英語の症例報告を読み、英語で発表する。医療面接演習を行う。</a:t>
            </a:r>
            <a:endParaRPr lang="en-US" altLang="ja-JP" sz="1800" dirty="0">
              <a:latin typeface="Meiryo" panose="020B0604030504040204" pitchFamily="34" charset="-128"/>
              <a:ea typeface="Meiryo" panose="020B0604030504040204" pitchFamily="34" charset="-128"/>
            </a:endParaRPr>
          </a:p>
          <a:p>
            <a:pPr marL="0" indent="0">
              <a:buFont typeface="Wingdings" charset="2"/>
              <a:buNone/>
            </a:pPr>
            <a:r>
              <a:rPr lang="en-US" altLang="ja-JP" sz="1800" dirty="0">
                <a:latin typeface="Meiryo" panose="020B0604030504040204" pitchFamily="34" charset="-128"/>
                <a:ea typeface="Meiryo" panose="020B0604030504040204" pitchFamily="34" charset="-128"/>
              </a:rPr>
              <a:t> (4) </a:t>
            </a:r>
            <a:r>
              <a:rPr lang="ja-JP" altLang="en-US" sz="1800">
                <a:latin typeface="Meiryo" panose="020B0604030504040204" pitchFamily="34" charset="-128"/>
                <a:ea typeface="Meiryo" panose="020B0604030504040204" pitchFamily="34" charset="-128"/>
              </a:rPr>
              <a:t>その他：在学中に医学英語検定３、４級に合格する。</a:t>
            </a:r>
            <a:endParaRPr lang="en-US" altLang="ja-JP" sz="1800" dirty="0">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1BC8479A-1A4D-E34E-85F9-B41BD82E4DB6}"/>
              </a:ext>
            </a:extLst>
          </p:cNvPr>
          <p:cNvSpPr txBox="1"/>
          <p:nvPr/>
        </p:nvSpPr>
        <p:spPr>
          <a:xfrm>
            <a:off x="6732240" y="104127"/>
            <a:ext cx="2273323" cy="338554"/>
          </a:xfrm>
          <a:prstGeom prst="rect">
            <a:avLst/>
          </a:prstGeom>
          <a:noFill/>
        </p:spPr>
        <p:txBody>
          <a:bodyPr wrap="square" rtlCol="0">
            <a:spAutoFit/>
          </a:bodyPr>
          <a:lstStyle/>
          <a:p>
            <a:r>
              <a:rPr kumimoji="1" lang="en-US" altLang="ja-JP" sz="1600" dirty="0">
                <a:latin typeface="Meiryo" panose="020B0604030504040204" pitchFamily="34" charset="-128"/>
                <a:ea typeface="Meiryo" panose="020B0604030504040204" pitchFamily="34" charset="-128"/>
              </a:rPr>
              <a:t>2024</a:t>
            </a:r>
            <a:r>
              <a:rPr kumimoji="1" lang="ja-JP" altLang="en-US" sz="1600">
                <a:latin typeface="Meiryo" panose="020B0604030504040204" pitchFamily="34" charset="-128"/>
                <a:ea typeface="Meiryo" panose="020B0604030504040204" pitchFamily="34" charset="-128"/>
              </a:rPr>
              <a:t>年</a:t>
            </a:r>
            <a:r>
              <a:rPr kumimoji="1" lang="en-US" altLang="ja-JP" sz="1600" dirty="0">
                <a:latin typeface="Meiryo" panose="020B0604030504040204" pitchFamily="34" charset="-128"/>
                <a:ea typeface="Meiryo" panose="020B0604030504040204" pitchFamily="34" charset="-128"/>
              </a:rPr>
              <a:t>2</a:t>
            </a:r>
            <a:r>
              <a:rPr kumimoji="1" lang="ja-JP" altLang="en-US" sz="1600">
                <a:latin typeface="Meiryo" panose="020B0604030504040204" pitchFamily="34" charset="-128"/>
                <a:ea typeface="Meiryo" panose="020B0604030504040204" pitchFamily="34" charset="-128"/>
              </a:rPr>
              <a:t>月</a:t>
            </a:r>
            <a:r>
              <a:rPr kumimoji="1" lang="en-US" altLang="ja-JP" sz="1600" dirty="0">
                <a:latin typeface="Meiryo" panose="020B0604030504040204" pitchFamily="34" charset="-128"/>
                <a:ea typeface="Meiryo" panose="020B0604030504040204" pitchFamily="34" charset="-128"/>
              </a:rPr>
              <a:t>5</a:t>
            </a:r>
            <a:r>
              <a:rPr kumimoji="1" lang="ja-JP" altLang="en-US" sz="1600">
                <a:latin typeface="Meiryo" panose="020B0604030504040204" pitchFamily="34" charset="-128"/>
                <a:ea typeface="Meiryo" panose="020B0604030504040204" pitchFamily="34" charset="-128"/>
              </a:rPr>
              <a:t>日更新</a:t>
            </a:r>
          </a:p>
        </p:txBody>
      </p:sp>
    </p:spTree>
    <p:extLst>
      <p:ext uri="{BB962C8B-B14F-4D97-AF65-F5344CB8AC3E}">
        <p14:creationId xmlns:p14="http://schemas.microsoft.com/office/powerpoint/2010/main" val="2109169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10</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1424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a:latin typeface="Book Antiqua" panose="02040602050305030304" pitchFamily="18" charset="0"/>
                <a:ea typeface="Meiryo" panose="020B0604030504040204" pitchFamily="34" charset="-128"/>
              </a:rPr>
              <a:t>117</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117D_52 </a:t>
            </a:r>
          </a:p>
        </p:txBody>
      </p:sp>
      <p:sp>
        <p:nvSpPr>
          <p:cNvPr id="8" name="正方形/長方形 7"/>
          <p:cNvSpPr/>
          <p:nvPr/>
        </p:nvSpPr>
        <p:spPr>
          <a:xfrm>
            <a:off x="7164288" y="6368584"/>
            <a:ext cx="1835759"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d</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390903" y="839025"/>
            <a:ext cx="8228236" cy="5324535"/>
          </a:xfrm>
          <a:prstGeom prst="rect">
            <a:avLst/>
          </a:prstGeom>
        </p:spPr>
        <p:txBody>
          <a:bodyPr wrap="square">
            <a:spAutoFit/>
          </a:bodyPr>
          <a:lstStyle/>
          <a:p>
            <a:pPr algn="just"/>
            <a:r>
              <a:rPr lang="en-US" altLang="ja-JP" sz="2000" dirty="0">
                <a:latin typeface="Book Antiqua" panose="02040602050305030304" pitchFamily="18" charset="0"/>
                <a:ea typeface="Meiryo" panose="020B0604030504040204" pitchFamily="34" charset="-128"/>
              </a:rPr>
              <a:t>A 35-year-old man complained of a sudden onset of severe headache. For the past two weeks, he woke up around 3:00 a.m. due to soreness behind the left eye. His pain continued for about an hour. Today, he visited the emergency department at 5:30 a.m.</a:t>
            </a:r>
          </a:p>
          <a:p>
            <a:pPr algn="just"/>
            <a:r>
              <a:rPr lang="en-US" altLang="ja-JP" sz="2000" dirty="0">
                <a:latin typeface="Book Antiqua" panose="02040602050305030304" pitchFamily="18" charset="0"/>
                <a:ea typeface="Meiryo" panose="020B0604030504040204" pitchFamily="34" charset="-128"/>
              </a:rPr>
              <a:t>His consciousness was clear, but he appeared restless. His body temperature was 36.4℃. Pulse rate was 84/min. Blood pressure was 136/80 mmHg. Conjunctival hyperemia and tearing of the left eye were observed. There were no meningeal signs. MRI and MRA of the head showed no abnormalities.</a:t>
            </a:r>
          </a:p>
          <a:p>
            <a:pPr algn="just"/>
            <a:endParaRPr lang="en-US" altLang="ja-JP" sz="2000" dirty="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What is the most likely diagnosis?</a:t>
            </a:r>
          </a:p>
          <a:p>
            <a:pPr algn="just"/>
            <a:endParaRPr lang="en-US" altLang="ja-JP" sz="2000" dirty="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a) migraine</a:t>
            </a:r>
          </a:p>
          <a:p>
            <a:pPr algn="just"/>
            <a:r>
              <a:rPr lang="en-US" altLang="ja-JP" sz="2000" dirty="0">
                <a:latin typeface="Book Antiqua" panose="02040602050305030304" pitchFamily="18" charset="0"/>
                <a:ea typeface="Meiryo" panose="020B0604030504040204" pitchFamily="34" charset="-128"/>
              </a:rPr>
              <a:t>b) meningitis</a:t>
            </a:r>
          </a:p>
          <a:p>
            <a:pPr algn="just"/>
            <a:r>
              <a:rPr lang="en-US" altLang="ja-JP" sz="2000" dirty="0">
                <a:latin typeface="Book Antiqua" panose="02040602050305030304" pitchFamily="18" charset="0"/>
                <a:ea typeface="Meiryo" panose="020B0604030504040204" pitchFamily="34" charset="-128"/>
              </a:rPr>
              <a:t>c) brain tumor</a:t>
            </a:r>
          </a:p>
          <a:p>
            <a:pPr algn="just"/>
            <a:r>
              <a:rPr lang="en-US" altLang="ja-JP" sz="2000" dirty="0">
                <a:latin typeface="Book Antiqua" panose="02040602050305030304" pitchFamily="18" charset="0"/>
                <a:ea typeface="Meiryo" panose="020B0604030504040204" pitchFamily="34" charset="-128"/>
              </a:rPr>
              <a:t>d) cluster headache</a:t>
            </a:r>
          </a:p>
          <a:p>
            <a:pPr algn="just"/>
            <a:r>
              <a:rPr lang="en-US" altLang="ja-JP" sz="2000" dirty="0">
                <a:latin typeface="Book Antiqua" panose="02040602050305030304" pitchFamily="18" charset="0"/>
                <a:ea typeface="Meiryo" panose="020B0604030504040204" pitchFamily="34" charset="-128"/>
              </a:rPr>
              <a:t>e) subarachnoid hemorrhage</a:t>
            </a:r>
          </a:p>
        </p:txBody>
      </p:sp>
    </p:spTree>
    <p:extLst>
      <p:ext uri="{BB962C8B-B14F-4D97-AF65-F5344CB8AC3E}">
        <p14:creationId xmlns:p14="http://schemas.microsoft.com/office/powerpoint/2010/main" val="2789367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11</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233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116</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A</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 61 </a:t>
            </a:r>
          </a:p>
        </p:txBody>
      </p:sp>
      <p:sp>
        <p:nvSpPr>
          <p:cNvPr id="8" name="正方形/長方形 7"/>
          <p:cNvSpPr/>
          <p:nvPr/>
        </p:nvSpPr>
        <p:spPr>
          <a:xfrm>
            <a:off x="7164288" y="6368584"/>
            <a:ext cx="1795684"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a</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390903" y="839025"/>
            <a:ext cx="8228236" cy="4708981"/>
          </a:xfrm>
          <a:prstGeom prst="rect">
            <a:avLst/>
          </a:prstGeom>
        </p:spPr>
        <p:txBody>
          <a:bodyPr wrap="square">
            <a:spAutoFit/>
          </a:bodyPr>
          <a:lstStyle/>
          <a:p>
            <a:pPr algn="just"/>
            <a:r>
              <a:rPr lang="en-US" altLang="ja-JP" sz="2000" dirty="0">
                <a:latin typeface="Book Antiqua" panose="02040602050305030304" pitchFamily="18" charset="0"/>
                <a:ea typeface="Meiryo" panose="020B0604030504040204" pitchFamily="34" charset="-128"/>
              </a:rPr>
              <a:t>A 64-year-old man was brought to the emergency department because of left hemiplegia with impaired consciousness. On physical examination, consciousness level was GCS E4V4M6, blood pressure 164/84 mmHg, pulse rate 96/min and irregular. Neurological examination was unremarkable except for left hemiplegia. No carotid bruit was heard on either side. Brain MRI is shown in the figure.</a:t>
            </a:r>
          </a:p>
          <a:p>
            <a:pPr algn="just"/>
            <a:endParaRPr lang="en-US" altLang="ja-JP" sz="2000" dirty="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Which of the following is the most </a:t>
            </a:r>
          </a:p>
          <a:p>
            <a:pPr algn="just"/>
            <a:r>
              <a:rPr lang="en-US" altLang="ja-JP" sz="2000" dirty="0">
                <a:latin typeface="Book Antiqua" panose="02040602050305030304" pitchFamily="18" charset="0"/>
                <a:ea typeface="Meiryo" panose="020B0604030504040204" pitchFamily="34" charset="-128"/>
              </a:rPr>
              <a:t>likely ECG diagnosis?</a:t>
            </a:r>
          </a:p>
          <a:p>
            <a:pPr algn="just"/>
            <a:endParaRPr lang="en-US" altLang="ja-JP" sz="2000" dirty="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a  Atrial fibrillation</a:t>
            </a:r>
          </a:p>
          <a:p>
            <a:pPr algn="just"/>
            <a:r>
              <a:rPr lang="en-US" altLang="ja-JP" sz="2000" dirty="0">
                <a:latin typeface="Book Antiqua" panose="02040602050305030304" pitchFamily="18" charset="0"/>
                <a:ea typeface="Meiryo" panose="020B0604030504040204" pitchFamily="34" charset="-128"/>
              </a:rPr>
              <a:t>b  Supraventricular tachycardia</a:t>
            </a:r>
          </a:p>
          <a:p>
            <a:pPr algn="just"/>
            <a:r>
              <a:rPr lang="en-US" altLang="ja-JP" sz="2000" dirty="0">
                <a:latin typeface="Book Antiqua" panose="02040602050305030304" pitchFamily="18" charset="0"/>
                <a:ea typeface="Meiryo" panose="020B0604030504040204" pitchFamily="34" charset="-128"/>
              </a:rPr>
              <a:t>c  Third-degree atrioventricular block</a:t>
            </a:r>
          </a:p>
          <a:p>
            <a:pPr algn="just"/>
            <a:r>
              <a:rPr lang="en-US" altLang="ja-JP" sz="2000" dirty="0">
                <a:latin typeface="Book Antiqua" panose="02040602050305030304" pitchFamily="18" charset="0"/>
                <a:ea typeface="Meiryo" panose="020B0604030504040204" pitchFamily="34" charset="-128"/>
              </a:rPr>
              <a:t>d  Ventricular fibrillation</a:t>
            </a:r>
          </a:p>
          <a:p>
            <a:pPr algn="just"/>
            <a:r>
              <a:rPr lang="en-US" altLang="ja-JP" sz="2000" dirty="0">
                <a:latin typeface="Book Antiqua" panose="02040602050305030304" pitchFamily="18" charset="0"/>
                <a:ea typeface="Meiryo" panose="020B0604030504040204" pitchFamily="34" charset="-128"/>
              </a:rPr>
              <a:t>e  Ventricular tachycardia</a:t>
            </a:r>
          </a:p>
        </p:txBody>
      </p:sp>
      <p:pic>
        <p:nvPicPr>
          <p:cNvPr id="6" name="図 5">
            <a:extLst>
              <a:ext uri="{FF2B5EF4-FFF2-40B4-BE49-F238E27FC236}">
                <a16:creationId xmlns:a16="http://schemas.microsoft.com/office/drawing/2014/main" id="{6C0F44B8-82C1-8042-8552-37BB75E4E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2735001"/>
            <a:ext cx="3235600" cy="3685977"/>
          </a:xfrm>
          <a:prstGeom prst="rect">
            <a:avLst/>
          </a:prstGeom>
        </p:spPr>
      </p:pic>
    </p:spTree>
    <p:extLst>
      <p:ext uri="{BB962C8B-B14F-4D97-AF65-F5344CB8AC3E}">
        <p14:creationId xmlns:p14="http://schemas.microsoft.com/office/powerpoint/2010/main" val="1762239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12</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2098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116</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C</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 23 </a:t>
            </a: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c</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1340768"/>
            <a:ext cx="8228236" cy="2554545"/>
          </a:xfrm>
          <a:prstGeom prst="rect">
            <a:avLst/>
          </a:prstGeom>
        </p:spPr>
        <p:txBody>
          <a:bodyPr wrap="square">
            <a:spAutoFit/>
          </a:bodyPr>
          <a:lstStyle/>
          <a:p>
            <a:pPr algn="just"/>
            <a:r>
              <a:rPr lang="en-US" altLang="ja-JP" sz="2000" dirty="0">
                <a:latin typeface="Book Antiqua" panose="02040602050305030304" pitchFamily="18" charset="0"/>
                <a:ea typeface="Meiryo" panose="020B0604030504040204" pitchFamily="34" charset="-128"/>
              </a:rPr>
              <a:t>Which is the most likely personal information that can be used to identify an individual person?</a:t>
            </a:r>
          </a:p>
          <a:p>
            <a:pPr algn="just"/>
            <a:endParaRPr lang="en-US" altLang="ja-JP" sz="2000" dirty="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a  ABO blood type</a:t>
            </a:r>
          </a:p>
          <a:p>
            <a:pPr algn="just"/>
            <a:r>
              <a:rPr lang="en-US" altLang="ja-JP" sz="2000" dirty="0">
                <a:latin typeface="Book Antiqua" panose="02040602050305030304" pitchFamily="18" charset="0"/>
                <a:ea typeface="Meiryo" panose="020B0604030504040204" pitchFamily="34" charset="-128"/>
              </a:rPr>
              <a:t>b  Annual income</a:t>
            </a:r>
          </a:p>
          <a:p>
            <a:pPr algn="just"/>
            <a:r>
              <a:rPr lang="en-US" altLang="ja-JP" sz="2000" dirty="0">
                <a:latin typeface="Book Antiqua" panose="02040602050305030304" pitchFamily="18" charset="0"/>
                <a:ea typeface="Meiryo" panose="020B0604030504040204" pitchFamily="34" charset="-128"/>
              </a:rPr>
              <a:t>c  Date and place of birth</a:t>
            </a:r>
          </a:p>
          <a:p>
            <a:pPr algn="just"/>
            <a:r>
              <a:rPr lang="en-US" altLang="ja-JP" sz="2000" dirty="0">
                <a:latin typeface="Book Antiqua" panose="02040602050305030304" pitchFamily="18" charset="0"/>
                <a:ea typeface="Meiryo" panose="020B0604030504040204" pitchFamily="34" charset="-128"/>
              </a:rPr>
              <a:t>d  Occupation</a:t>
            </a:r>
          </a:p>
          <a:p>
            <a:pPr algn="just"/>
            <a:r>
              <a:rPr lang="en-US" altLang="ja-JP" sz="2000" dirty="0">
                <a:latin typeface="Book Antiqua" panose="02040602050305030304" pitchFamily="18" charset="0"/>
                <a:ea typeface="Meiryo" panose="020B0604030504040204" pitchFamily="34" charset="-128"/>
              </a:rPr>
              <a:t>e  Past medical history</a:t>
            </a:r>
          </a:p>
        </p:txBody>
      </p:sp>
    </p:spTree>
    <p:extLst>
      <p:ext uri="{BB962C8B-B14F-4D97-AF65-F5344CB8AC3E}">
        <p14:creationId xmlns:p14="http://schemas.microsoft.com/office/powerpoint/2010/main" val="298954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13</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1745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116</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E</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 15 </a:t>
            </a: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c</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1340768"/>
            <a:ext cx="8228236" cy="1938992"/>
          </a:xfrm>
          <a:prstGeom prst="rect">
            <a:avLst/>
          </a:prstGeom>
        </p:spPr>
        <p:txBody>
          <a:bodyPr wrap="square">
            <a:spAutoFit/>
          </a:bodyPr>
          <a:lstStyle/>
          <a:p>
            <a:pPr algn="just"/>
            <a:r>
              <a:rPr lang="ja-JP" altLang="en-US" sz="2000">
                <a:latin typeface="Book Antiqua" panose="02040602050305030304" pitchFamily="18" charset="0"/>
                <a:ea typeface="Meiryo" panose="020B0604030504040204" pitchFamily="34" charset="-128"/>
              </a:rPr>
              <a:t>疾患と聴診所見の組み合わせで正しいのはどれか。</a:t>
            </a:r>
            <a:endParaRPr lang="en-US" altLang="ja-JP" sz="2000" dirty="0">
              <a:latin typeface="Book Antiqua" panose="02040602050305030304" pitchFamily="18" charset="0"/>
              <a:ea typeface="Meiryo" panose="020B0604030504040204" pitchFamily="34" charset="-128"/>
            </a:endParaRPr>
          </a:p>
          <a:p>
            <a:pPr algn="just"/>
            <a:endParaRPr lang="ja-JP" altLang="en-US" sz="200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a  COPD - stridor</a:t>
            </a:r>
          </a:p>
          <a:p>
            <a:pPr algn="just"/>
            <a:r>
              <a:rPr lang="en-US" altLang="ja-JP" sz="2000" dirty="0">
                <a:latin typeface="Book Antiqua" panose="02040602050305030304" pitchFamily="18" charset="0"/>
                <a:ea typeface="Meiryo" panose="020B0604030504040204" pitchFamily="34" charset="-128"/>
              </a:rPr>
              <a:t>b  </a:t>
            </a:r>
            <a:r>
              <a:rPr lang="ja-JP" altLang="en-US" sz="2000">
                <a:latin typeface="Book Antiqua" panose="02040602050305030304" pitchFamily="18" charset="0"/>
                <a:ea typeface="Meiryo" panose="020B0604030504040204" pitchFamily="34" charset="-128"/>
              </a:rPr>
              <a:t>胸膜炎 </a:t>
            </a:r>
            <a:r>
              <a:rPr lang="en-US" altLang="ja-JP" sz="2000" dirty="0">
                <a:latin typeface="Book Antiqua" panose="02040602050305030304" pitchFamily="18" charset="0"/>
                <a:ea typeface="Meiryo" panose="020B0604030504040204" pitchFamily="34" charset="-128"/>
              </a:rPr>
              <a:t>- rhonchi</a:t>
            </a:r>
          </a:p>
          <a:p>
            <a:pPr algn="just"/>
            <a:r>
              <a:rPr lang="en-US" altLang="ja-JP" sz="2000" dirty="0">
                <a:latin typeface="Book Antiqua" panose="02040602050305030304" pitchFamily="18" charset="0"/>
                <a:ea typeface="Meiryo" panose="020B0604030504040204" pitchFamily="34" charset="-128"/>
              </a:rPr>
              <a:t>c  </a:t>
            </a:r>
            <a:r>
              <a:rPr lang="ja-JP" altLang="en-US" sz="2000">
                <a:latin typeface="Book Antiqua" panose="02040602050305030304" pitchFamily="18" charset="0"/>
                <a:ea typeface="Meiryo" panose="020B0604030504040204" pitchFamily="34" charset="-128"/>
              </a:rPr>
              <a:t>石綿肺 </a:t>
            </a:r>
            <a:r>
              <a:rPr lang="en-US" altLang="ja-JP" sz="2000" dirty="0">
                <a:latin typeface="Book Antiqua" panose="02040602050305030304" pitchFamily="18" charset="0"/>
                <a:ea typeface="Meiryo" panose="020B0604030504040204" pitchFamily="34" charset="-128"/>
              </a:rPr>
              <a:t>- fine crackles</a:t>
            </a:r>
          </a:p>
          <a:p>
            <a:pPr algn="just"/>
            <a:r>
              <a:rPr lang="en-US" altLang="ja-JP" sz="2000" dirty="0">
                <a:latin typeface="Book Antiqua" panose="02040602050305030304" pitchFamily="18" charset="0"/>
                <a:ea typeface="Meiryo" panose="020B0604030504040204" pitchFamily="34" charset="-128"/>
              </a:rPr>
              <a:t>d  </a:t>
            </a:r>
            <a:r>
              <a:rPr lang="ja-JP" altLang="en-US" sz="2000">
                <a:latin typeface="Book Antiqua" panose="02040602050305030304" pitchFamily="18" charset="0"/>
                <a:ea typeface="Meiryo" panose="020B0604030504040204" pitchFamily="34" charset="-128"/>
              </a:rPr>
              <a:t>肺水腫 </a:t>
            </a:r>
            <a:r>
              <a:rPr lang="en-US" altLang="ja-JP" sz="2000" dirty="0">
                <a:latin typeface="Book Antiqua" panose="02040602050305030304" pitchFamily="18" charset="0"/>
                <a:ea typeface="Meiryo" panose="020B0604030504040204" pitchFamily="34" charset="-128"/>
              </a:rPr>
              <a:t>- Hamman’s crunch</a:t>
            </a:r>
          </a:p>
        </p:txBody>
      </p:sp>
    </p:spTree>
    <p:extLst>
      <p:ext uri="{BB962C8B-B14F-4D97-AF65-F5344CB8AC3E}">
        <p14:creationId xmlns:p14="http://schemas.microsoft.com/office/powerpoint/2010/main" val="150344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14</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1745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116</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E</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 38 </a:t>
            </a:r>
          </a:p>
        </p:txBody>
      </p:sp>
      <p:sp>
        <p:nvSpPr>
          <p:cNvPr id="8" name="正方形/長方形 7"/>
          <p:cNvSpPr/>
          <p:nvPr/>
        </p:nvSpPr>
        <p:spPr>
          <a:xfrm>
            <a:off x="6948264" y="6198256"/>
            <a:ext cx="1795684"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c</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287114" y="978488"/>
            <a:ext cx="8228236" cy="3416320"/>
          </a:xfrm>
          <a:prstGeom prst="rect">
            <a:avLst/>
          </a:prstGeom>
        </p:spPr>
        <p:txBody>
          <a:bodyPr wrap="square">
            <a:spAutoFit/>
          </a:bodyPr>
          <a:lstStyle/>
          <a:p>
            <a:pPr algn="just"/>
            <a:r>
              <a:rPr lang="en" altLang="ja-JP" dirty="0">
                <a:latin typeface="Book Antiqua" panose="02040602050305030304" pitchFamily="18" charset="0"/>
                <a:ea typeface="Meiryo" panose="020B0604030504040204" pitchFamily="34" charset="-128"/>
              </a:rPr>
              <a:t>A 21-year-old previously healthy man presented to the emergency room with chest pain, which was worse on breathing lasting for two days.</a:t>
            </a:r>
          </a:p>
          <a:p>
            <a:pPr algn="just"/>
            <a:r>
              <a:rPr lang="en" altLang="ja-JP" dirty="0">
                <a:latin typeface="Book Antiqua" panose="02040602050305030304" pitchFamily="18" charset="0"/>
                <a:ea typeface="Meiryo" panose="020B0604030504040204" pitchFamily="34" charset="-128"/>
              </a:rPr>
              <a:t>Lung and heart examinations were unremarkable. Chest X-ray and ECG are shown in the figure.</a:t>
            </a:r>
          </a:p>
          <a:p>
            <a:pPr algn="just"/>
            <a:endParaRPr lang="en" altLang="ja-JP" dirty="0">
              <a:latin typeface="Book Antiqua" panose="02040602050305030304" pitchFamily="18" charset="0"/>
              <a:ea typeface="Meiryo" panose="020B0604030504040204" pitchFamily="34" charset="-128"/>
            </a:endParaRPr>
          </a:p>
          <a:p>
            <a:pPr algn="just"/>
            <a:r>
              <a:rPr lang="en" altLang="ja-JP" dirty="0">
                <a:latin typeface="Book Antiqua" panose="02040602050305030304" pitchFamily="18" charset="0"/>
                <a:ea typeface="Meiryo" panose="020B0604030504040204" pitchFamily="34" charset="-128"/>
              </a:rPr>
              <a:t>What is the most likely diagnosis?</a:t>
            </a:r>
          </a:p>
          <a:p>
            <a:pPr algn="just"/>
            <a:endParaRPr lang="en" altLang="ja-JP" dirty="0">
              <a:latin typeface="Book Antiqua" panose="02040602050305030304" pitchFamily="18" charset="0"/>
              <a:ea typeface="Meiryo" panose="020B0604030504040204" pitchFamily="34" charset="-128"/>
            </a:endParaRPr>
          </a:p>
          <a:p>
            <a:pPr algn="just"/>
            <a:r>
              <a:rPr lang="en" altLang="ja-JP" dirty="0">
                <a:latin typeface="Book Antiqua" panose="02040602050305030304" pitchFamily="18" charset="0"/>
                <a:ea typeface="Meiryo" panose="020B0604030504040204" pitchFamily="34" charset="-128"/>
              </a:rPr>
              <a:t>a  Herpes zoster</a:t>
            </a:r>
          </a:p>
          <a:p>
            <a:pPr algn="just"/>
            <a:r>
              <a:rPr lang="en" altLang="ja-JP" dirty="0">
                <a:latin typeface="Book Antiqua" panose="02040602050305030304" pitchFamily="18" charset="0"/>
                <a:ea typeface="Meiryo" panose="020B0604030504040204" pitchFamily="34" charset="-128"/>
              </a:rPr>
              <a:t>b  Myocardial infarction</a:t>
            </a:r>
          </a:p>
          <a:p>
            <a:pPr algn="just"/>
            <a:r>
              <a:rPr lang="en" altLang="ja-JP" dirty="0">
                <a:latin typeface="Book Antiqua" panose="02040602050305030304" pitchFamily="18" charset="0"/>
                <a:ea typeface="Meiryo" panose="020B0604030504040204" pitchFamily="34" charset="-128"/>
              </a:rPr>
              <a:t>c  Pericarditis</a:t>
            </a:r>
          </a:p>
          <a:p>
            <a:pPr algn="just"/>
            <a:r>
              <a:rPr lang="en" altLang="ja-JP" dirty="0">
                <a:latin typeface="Book Antiqua" panose="02040602050305030304" pitchFamily="18" charset="0"/>
                <a:ea typeface="Meiryo" panose="020B0604030504040204" pitchFamily="34" charset="-128"/>
              </a:rPr>
              <a:t>d  Pneumothorax</a:t>
            </a:r>
          </a:p>
          <a:p>
            <a:pPr algn="just"/>
            <a:r>
              <a:rPr lang="en" altLang="ja-JP" dirty="0">
                <a:latin typeface="Book Antiqua" panose="02040602050305030304" pitchFamily="18" charset="0"/>
                <a:ea typeface="Meiryo" panose="020B0604030504040204" pitchFamily="34" charset="-128"/>
              </a:rPr>
              <a:t>e  Pulmonary embolism</a:t>
            </a:r>
          </a:p>
        </p:txBody>
      </p:sp>
      <p:pic>
        <p:nvPicPr>
          <p:cNvPr id="6" name="図 5">
            <a:extLst>
              <a:ext uri="{FF2B5EF4-FFF2-40B4-BE49-F238E27FC236}">
                <a16:creationId xmlns:a16="http://schemas.microsoft.com/office/drawing/2014/main" id="{40479F23-C300-984A-A9FD-739B49571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229" y="3353973"/>
            <a:ext cx="2223415" cy="2738696"/>
          </a:xfrm>
          <a:prstGeom prst="rect">
            <a:avLst/>
          </a:prstGeom>
        </p:spPr>
      </p:pic>
      <p:pic>
        <p:nvPicPr>
          <p:cNvPr id="9" name="コンテンツ プレースホルダー 6">
            <a:extLst>
              <a:ext uri="{FF2B5EF4-FFF2-40B4-BE49-F238E27FC236}">
                <a16:creationId xmlns:a16="http://schemas.microsoft.com/office/drawing/2014/main" id="{219D8EF8-209C-B84B-868B-37909EC9BD3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83064" y="3155668"/>
            <a:ext cx="3818431" cy="3004555"/>
          </a:xfrm>
        </p:spPr>
      </p:pic>
    </p:spTree>
    <p:extLst>
      <p:ext uri="{BB962C8B-B14F-4D97-AF65-F5344CB8AC3E}">
        <p14:creationId xmlns:p14="http://schemas.microsoft.com/office/powerpoint/2010/main" val="3282835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15</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1553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116</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F</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 11 </a:t>
            </a: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a</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1311595"/>
            <a:ext cx="7990489" cy="3530632"/>
          </a:xfrm>
          <a:prstGeom prst="rect">
            <a:avLst/>
          </a:prstGeom>
        </p:spPr>
        <p:txBody>
          <a:bodyPr wrap="square">
            <a:spAutoFit/>
          </a:bodyPr>
          <a:lstStyle/>
          <a:p>
            <a:pPr algn="just"/>
            <a:r>
              <a:rPr lang="ja-JP" altLang="en-US" sz="2400">
                <a:latin typeface="Book Antiqua" panose="02040602050305030304" pitchFamily="18" charset="0"/>
                <a:ea typeface="Meiryo" panose="020B0604030504040204" pitchFamily="34" charset="-128"/>
              </a:rPr>
              <a:t>すべての人が、適切な保健医療サービスを必要時に支払い可能な費用で受けることができる状態を目指す、国際保健分野の取り組みの英語名称はどれか。</a:t>
            </a:r>
            <a:endParaRPr lang="en-US" altLang="ja-JP" sz="2400" dirty="0">
              <a:latin typeface="Book Antiqua" panose="02040602050305030304" pitchFamily="18" charset="0"/>
              <a:ea typeface="Meiryo" panose="020B0604030504040204" pitchFamily="34" charset="-128"/>
            </a:endParaRPr>
          </a:p>
          <a:p>
            <a:pPr algn="just"/>
            <a:endParaRPr lang="ja-JP" altLang="en-US" sz="2400">
              <a:latin typeface="Book Antiqua" panose="02040602050305030304" pitchFamily="18" charset="0"/>
              <a:ea typeface="Meiryo" panose="020B0604030504040204" pitchFamily="34" charset="-128"/>
            </a:endParaRPr>
          </a:p>
          <a:p>
            <a:pPr algn="just"/>
            <a:r>
              <a:rPr lang="en" altLang="ja-JP" sz="2400" dirty="0">
                <a:latin typeface="Book Antiqua" panose="02040602050305030304" pitchFamily="18" charset="0"/>
                <a:ea typeface="Meiryo" panose="020B0604030504040204" pitchFamily="34" charset="-128"/>
              </a:rPr>
              <a:t>a  Universal Health Coverage (UHC)</a:t>
            </a:r>
          </a:p>
          <a:p>
            <a:pPr algn="just"/>
            <a:r>
              <a:rPr lang="en" altLang="ja-JP" sz="2400" dirty="0">
                <a:latin typeface="Book Antiqua" panose="02040602050305030304" pitchFamily="18" charset="0"/>
                <a:ea typeface="Meiryo" panose="020B0604030504040204" pitchFamily="34" charset="-128"/>
              </a:rPr>
              <a:t>b  Sustainable Development Goals (SDGs)</a:t>
            </a:r>
          </a:p>
          <a:p>
            <a:pPr algn="just"/>
            <a:r>
              <a:rPr lang="en" altLang="ja-JP" sz="2400" dirty="0">
                <a:latin typeface="Book Antiqua" panose="02040602050305030304" pitchFamily="18" charset="0"/>
                <a:ea typeface="Meiryo" panose="020B0604030504040204" pitchFamily="34" charset="-128"/>
              </a:rPr>
              <a:t>c  Official Development Assistance (ODA)</a:t>
            </a:r>
          </a:p>
          <a:p>
            <a:pPr algn="just"/>
            <a:r>
              <a:rPr lang="en" altLang="ja-JP" sz="2400" dirty="0">
                <a:latin typeface="Book Antiqua" panose="02040602050305030304" pitchFamily="18" charset="0"/>
                <a:ea typeface="Meiryo" panose="020B0604030504040204" pitchFamily="34" charset="-128"/>
              </a:rPr>
              <a:t>d  International Health Regulations (IHR)</a:t>
            </a:r>
          </a:p>
          <a:p>
            <a:pPr algn="just"/>
            <a:r>
              <a:rPr lang="en" altLang="ja-JP" sz="2400" dirty="0">
                <a:latin typeface="Book Antiqua" panose="02040602050305030304" pitchFamily="18" charset="0"/>
                <a:ea typeface="Meiryo" panose="020B0604030504040204" pitchFamily="34" charset="-128"/>
              </a:rPr>
              <a:t>e  International Classification of Disease (ICD)</a:t>
            </a:r>
          </a:p>
        </p:txBody>
      </p:sp>
    </p:spTree>
    <p:extLst>
      <p:ext uri="{BB962C8B-B14F-4D97-AF65-F5344CB8AC3E}">
        <p14:creationId xmlns:p14="http://schemas.microsoft.com/office/powerpoint/2010/main" val="3103870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16</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0543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115</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A</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 6 </a:t>
            </a:r>
          </a:p>
        </p:txBody>
      </p:sp>
      <p:sp>
        <p:nvSpPr>
          <p:cNvPr id="8" name="正方形/長方形 7"/>
          <p:cNvSpPr/>
          <p:nvPr/>
        </p:nvSpPr>
        <p:spPr>
          <a:xfrm>
            <a:off x="7092280" y="6225599"/>
            <a:ext cx="1835759"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e</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883151"/>
            <a:ext cx="8228236" cy="2554545"/>
          </a:xfrm>
          <a:prstGeom prst="rect">
            <a:avLst/>
          </a:prstGeom>
        </p:spPr>
        <p:txBody>
          <a:bodyPr wrap="square">
            <a:spAutoFit/>
          </a:bodyPr>
          <a:lstStyle/>
          <a:p>
            <a:pPr algn="just"/>
            <a:r>
              <a:rPr lang="en-US" altLang="ja-JP" sz="2000" dirty="0">
                <a:latin typeface="Book Antiqua" panose="02040602050305030304" pitchFamily="18" charset="0"/>
                <a:ea typeface="Meiryo" panose="020B0604030504040204" pitchFamily="34" charset="-128"/>
              </a:rPr>
              <a:t>Which is the </a:t>
            </a:r>
            <a:r>
              <a:rPr lang="en-US" altLang="ja-JP" sz="2000" b="1" dirty="0">
                <a:latin typeface="Book Antiqua" panose="02040602050305030304" pitchFamily="18" charset="0"/>
                <a:ea typeface="Meiryo" panose="020B0604030504040204" pitchFamily="34" charset="-128"/>
              </a:rPr>
              <a:t>incorrect</a:t>
            </a:r>
            <a:r>
              <a:rPr lang="en-US" altLang="ja-JP" sz="2000" dirty="0">
                <a:latin typeface="Book Antiqua" panose="02040602050305030304" pitchFamily="18" charset="0"/>
                <a:ea typeface="Meiryo" panose="020B0604030504040204" pitchFamily="34" charset="-128"/>
              </a:rPr>
              <a:t> description about Zika virus infection?</a:t>
            </a:r>
          </a:p>
          <a:p>
            <a:pPr algn="just"/>
            <a:endParaRPr lang="en-US" altLang="ja-JP" sz="2000" dirty="0">
              <a:latin typeface="Book Antiqua" panose="02040602050305030304" pitchFamily="18" charset="0"/>
              <a:ea typeface="Meiryo" panose="020B0604030504040204" pitchFamily="34" charset="-128"/>
            </a:endParaRPr>
          </a:p>
          <a:p>
            <a:pPr algn="just"/>
            <a:r>
              <a:rPr lang="ja-JP" altLang="en-US" sz="2000">
                <a:latin typeface="Book Antiqua" panose="02040602050305030304" pitchFamily="18" charset="0"/>
                <a:ea typeface="Meiryo" panose="020B0604030504040204" pitchFamily="34" charset="-128"/>
              </a:rPr>
              <a:t>　</a:t>
            </a:r>
            <a:r>
              <a:rPr lang="en-US" altLang="ja-JP" sz="2000" dirty="0">
                <a:latin typeface="Book Antiqua" panose="02040602050305030304" pitchFamily="18" charset="0"/>
                <a:ea typeface="Meiryo" panose="020B0604030504040204" pitchFamily="34" charset="-128"/>
              </a:rPr>
              <a:t>a) Mosquitoes transmit Zika virus.</a:t>
            </a:r>
          </a:p>
          <a:p>
            <a:pPr algn="just"/>
            <a:r>
              <a:rPr lang="ja-JP" altLang="en-US" sz="2000">
                <a:latin typeface="Book Antiqua" panose="02040602050305030304" pitchFamily="18" charset="0"/>
                <a:ea typeface="Meiryo" panose="020B0604030504040204" pitchFamily="34" charset="-128"/>
              </a:rPr>
              <a:t>　</a:t>
            </a:r>
            <a:r>
              <a:rPr lang="en-US" altLang="ja-JP" sz="2000" dirty="0">
                <a:latin typeface="Book Antiqua" panose="02040602050305030304" pitchFamily="18" charset="0"/>
                <a:ea typeface="Meiryo" panose="020B0604030504040204" pitchFamily="34" charset="-128"/>
              </a:rPr>
              <a:t>b) Incubation period is usually up to 14 days.</a:t>
            </a:r>
          </a:p>
          <a:p>
            <a:pPr algn="just"/>
            <a:r>
              <a:rPr lang="ja-JP" altLang="en-US" sz="2000">
                <a:latin typeface="Book Antiqua" panose="02040602050305030304" pitchFamily="18" charset="0"/>
                <a:ea typeface="Meiryo" panose="020B0604030504040204" pitchFamily="34" charset="-128"/>
              </a:rPr>
              <a:t>　</a:t>
            </a:r>
            <a:r>
              <a:rPr lang="en-US" altLang="ja-JP" sz="2000" dirty="0">
                <a:latin typeface="Book Antiqua" panose="02040602050305030304" pitchFamily="18" charset="0"/>
                <a:ea typeface="Meiryo" panose="020B0604030504040204" pitchFamily="34" charset="-128"/>
              </a:rPr>
              <a:t>c) Symptoms usually persist for up to 7 days.</a:t>
            </a:r>
          </a:p>
          <a:p>
            <a:pPr algn="just"/>
            <a:r>
              <a:rPr lang="ja-JP" altLang="en-US" sz="2000">
                <a:latin typeface="Book Antiqua" panose="02040602050305030304" pitchFamily="18" charset="0"/>
                <a:ea typeface="Meiryo" panose="020B0604030504040204" pitchFamily="34" charset="-128"/>
              </a:rPr>
              <a:t>　</a:t>
            </a:r>
            <a:r>
              <a:rPr lang="en-US" altLang="ja-JP" sz="2000" dirty="0">
                <a:latin typeface="Book Antiqua" panose="02040602050305030304" pitchFamily="18" charset="0"/>
                <a:ea typeface="Meiryo" panose="020B0604030504040204" pitchFamily="34" charset="-128"/>
              </a:rPr>
              <a:t>d) The infection during pregnancy can cause microcephaly of the new born.</a:t>
            </a:r>
          </a:p>
          <a:p>
            <a:pPr algn="just"/>
            <a:r>
              <a:rPr lang="ja-JP" altLang="en-US" sz="2000">
                <a:latin typeface="Book Antiqua" panose="02040602050305030304" pitchFamily="18" charset="0"/>
                <a:ea typeface="Meiryo" panose="020B0604030504040204" pitchFamily="34" charset="-128"/>
              </a:rPr>
              <a:t>　</a:t>
            </a:r>
            <a:r>
              <a:rPr lang="en-US" altLang="ja-JP" sz="2000" dirty="0">
                <a:latin typeface="Book Antiqua" panose="02040602050305030304" pitchFamily="18" charset="0"/>
                <a:ea typeface="Meiryo" panose="020B0604030504040204" pitchFamily="34" charset="-128"/>
              </a:rPr>
              <a:t>e) Acyclovir is used for treatment.</a:t>
            </a:r>
          </a:p>
        </p:txBody>
      </p:sp>
    </p:spTree>
    <p:extLst>
      <p:ext uri="{BB962C8B-B14F-4D97-AF65-F5344CB8AC3E}">
        <p14:creationId xmlns:p14="http://schemas.microsoft.com/office/powerpoint/2010/main" val="249775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17</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1745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115</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B</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 32 </a:t>
            </a:r>
          </a:p>
        </p:txBody>
      </p:sp>
      <p:sp>
        <p:nvSpPr>
          <p:cNvPr id="8" name="正方形/長方形 7"/>
          <p:cNvSpPr/>
          <p:nvPr/>
        </p:nvSpPr>
        <p:spPr>
          <a:xfrm>
            <a:off x="7092280" y="6225599"/>
            <a:ext cx="1814920"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b</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883151"/>
            <a:ext cx="8228236" cy="4093428"/>
          </a:xfrm>
          <a:prstGeom prst="rect">
            <a:avLst/>
          </a:prstGeom>
        </p:spPr>
        <p:txBody>
          <a:bodyPr wrap="square">
            <a:spAutoFit/>
          </a:bodyPr>
          <a:lstStyle/>
          <a:p>
            <a:pPr algn="just"/>
            <a:r>
              <a:rPr lang="en-US" altLang="ja-JP" sz="2000" dirty="0">
                <a:latin typeface="Book Antiqua" panose="02040602050305030304" pitchFamily="18" charset="0"/>
                <a:ea typeface="Meiryo" panose="020B0604030504040204" pitchFamily="34" charset="-128"/>
              </a:rPr>
              <a:t>A 60-year-old man presented with sensory disturbance of</a:t>
            </a:r>
            <a:r>
              <a:rPr lang="en-US" altLang="ja-JP" sz="2000" dirty="0">
                <a:solidFill>
                  <a:srgbClr val="FF0000"/>
                </a:solidFill>
                <a:latin typeface="Book Antiqua" panose="02040602050305030304" pitchFamily="18" charset="0"/>
                <a:ea typeface="Meiryo" panose="020B0604030504040204" pitchFamily="34" charset="-128"/>
              </a:rPr>
              <a:t> </a:t>
            </a:r>
            <a:r>
              <a:rPr lang="en-US" altLang="ja-JP" sz="2000" dirty="0">
                <a:latin typeface="Book Antiqua" panose="02040602050305030304" pitchFamily="18" charset="0"/>
                <a:ea typeface="Meiryo" panose="020B0604030504040204" pitchFamily="34" charset="-128"/>
              </a:rPr>
              <a:t>his fingers and toes. He lived alone and drank alcohol every day. The amount of his alcohol intake was over 60g/day. He had muscle weakness and burning sensation of his extremities. Examinations showed nystagmus and heart failure.</a:t>
            </a:r>
          </a:p>
          <a:p>
            <a:pPr algn="just"/>
            <a:endParaRPr lang="en-US" altLang="ja-JP" sz="2000" dirty="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Which of the following vitamins is related to his symptoms?</a:t>
            </a:r>
          </a:p>
          <a:p>
            <a:pPr algn="just"/>
            <a:endParaRPr lang="en-US" altLang="ja-JP" sz="2000" dirty="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a) Vitamin A</a:t>
            </a:r>
          </a:p>
          <a:p>
            <a:pPr algn="just"/>
            <a:r>
              <a:rPr lang="en-US" altLang="ja-JP" sz="2000" dirty="0">
                <a:latin typeface="Book Antiqua" panose="02040602050305030304" pitchFamily="18" charset="0"/>
                <a:ea typeface="Meiryo" panose="020B0604030504040204" pitchFamily="34" charset="-128"/>
              </a:rPr>
              <a:t>b) Vitamin B1</a:t>
            </a:r>
          </a:p>
          <a:p>
            <a:pPr algn="just"/>
            <a:r>
              <a:rPr lang="en-US" altLang="ja-JP" sz="2000" dirty="0">
                <a:latin typeface="Book Antiqua" panose="02040602050305030304" pitchFamily="18" charset="0"/>
                <a:ea typeface="Meiryo" panose="020B0604030504040204" pitchFamily="34" charset="-128"/>
              </a:rPr>
              <a:t>c) Vitamin B6</a:t>
            </a:r>
          </a:p>
          <a:p>
            <a:pPr algn="just"/>
            <a:r>
              <a:rPr lang="en-US" altLang="ja-JP" sz="2000" dirty="0">
                <a:latin typeface="Book Antiqua" panose="02040602050305030304" pitchFamily="18" charset="0"/>
                <a:ea typeface="Meiryo" panose="020B0604030504040204" pitchFamily="34" charset="-128"/>
              </a:rPr>
              <a:t>d) Vitamin C</a:t>
            </a:r>
          </a:p>
          <a:p>
            <a:pPr algn="just"/>
            <a:r>
              <a:rPr lang="en-US" altLang="ja-JP" sz="2000" dirty="0">
                <a:latin typeface="Book Antiqua" panose="02040602050305030304" pitchFamily="18" charset="0"/>
                <a:ea typeface="Meiryo" panose="020B0604030504040204" pitchFamily="34" charset="-128"/>
              </a:rPr>
              <a:t>e) Vitamin D</a:t>
            </a:r>
            <a:endParaRPr lang="en" altLang="ja-JP" sz="1600" dirty="0">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3192352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18</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2098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115</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C</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 13 </a:t>
            </a:r>
          </a:p>
        </p:txBody>
      </p:sp>
      <p:sp>
        <p:nvSpPr>
          <p:cNvPr id="8" name="正方形/長方形 7"/>
          <p:cNvSpPr/>
          <p:nvPr/>
        </p:nvSpPr>
        <p:spPr>
          <a:xfrm>
            <a:off x="7092280" y="6225599"/>
            <a:ext cx="1835759"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b</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883151"/>
            <a:ext cx="8228236" cy="2554545"/>
          </a:xfrm>
          <a:prstGeom prst="rect">
            <a:avLst/>
          </a:prstGeom>
        </p:spPr>
        <p:txBody>
          <a:bodyPr wrap="square">
            <a:spAutoFit/>
          </a:bodyPr>
          <a:lstStyle/>
          <a:p>
            <a:pPr algn="just"/>
            <a:r>
              <a:rPr lang="en-US" altLang="ja-JP" sz="2000" dirty="0">
                <a:latin typeface="Book Antiqua" panose="02040602050305030304" pitchFamily="18" charset="0"/>
                <a:ea typeface="Meiryo" panose="020B0604030504040204" pitchFamily="34" charset="-128"/>
              </a:rPr>
              <a:t>Choose the disease that is under sentinel surveillance in Japan, and does not require reports from all medical institutions.</a:t>
            </a:r>
          </a:p>
          <a:p>
            <a:pPr algn="just"/>
            <a:endParaRPr lang="en-US" altLang="ja-JP" sz="2000" dirty="0">
              <a:latin typeface="Book Antiqua" panose="02040602050305030304" pitchFamily="18" charset="0"/>
              <a:ea typeface="Meiryo" panose="020B0604030504040204" pitchFamily="34" charset="-128"/>
            </a:endParaRPr>
          </a:p>
          <a:p>
            <a:pPr algn="just"/>
            <a:r>
              <a:rPr lang="ja-JP" altLang="en-US" sz="2000">
                <a:latin typeface="Book Antiqua" panose="02040602050305030304" pitchFamily="18" charset="0"/>
                <a:ea typeface="Meiryo" panose="020B0604030504040204" pitchFamily="34" charset="-128"/>
              </a:rPr>
              <a:t>　</a:t>
            </a:r>
            <a:r>
              <a:rPr lang="en-US" altLang="ja-JP" sz="2000" dirty="0">
                <a:latin typeface="Book Antiqua" panose="02040602050305030304" pitchFamily="18" charset="0"/>
                <a:ea typeface="Meiryo" panose="020B0604030504040204" pitchFamily="34" charset="-128"/>
              </a:rPr>
              <a:t>a) Measles</a:t>
            </a:r>
          </a:p>
          <a:p>
            <a:pPr algn="just"/>
            <a:r>
              <a:rPr lang="ja-JP" altLang="en-US" sz="2000">
                <a:latin typeface="Book Antiqua" panose="02040602050305030304" pitchFamily="18" charset="0"/>
                <a:ea typeface="Meiryo" panose="020B0604030504040204" pitchFamily="34" charset="-128"/>
              </a:rPr>
              <a:t>　</a:t>
            </a:r>
            <a:r>
              <a:rPr lang="en-US" altLang="ja-JP" sz="2000" dirty="0">
                <a:latin typeface="Book Antiqua" panose="02040602050305030304" pitchFamily="18" charset="0"/>
                <a:ea typeface="Meiryo" panose="020B0604030504040204" pitchFamily="34" charset="-128"/>
              </a:rPr>
              <a:t>b) Mumps</a:t>
            </a:r>
          </a:p>
          <a:p>
            <a:pPr algn="just"/>
            <a:r>
              <a:rPr lang="ja-JP" altLang="en-US" sz="2000">
                <a:latin typeface="Book Antiqua" panose="02040602050305030304" pitchFamily="18" charset="0"/>
                <a:ea typeface="Meiryo" panose="020B0604030504040204" pitchFamily="34" charset="-128"/>
              </a:rPr>
              <a:t>　</a:t>
            </a:r>
            <a:r>
              <a:rPr lang="en-US" altLang="ja-JP" sz="2000" dirty="0">
                <a:latin typeface="Book Antiqua" panose="02040602050305030304" pitchFamily="18" charset="0"/>
                <a:ea typeface="Meiryo" panose="020B0604030504040204" pitchFamily="34" charset="-128"/>
              </a:rPr>
              <a:t>c) Pertussis</a:t>
            </a:r>
          </a:p>
          <a:p>
            <a:pPr algn="just"/>
            <a:r>
              <a:rPr lang="ja-JP" altLang="en-US" sz="2000">
                <a:latin typeface="Book Antiqua" panose="02040602050305030304" pitchFamily="18" charset="0"/>
                <a:ea typeface="Meiryo" panose="020B0604030504040204" pitchFamily="34" charset="-128"/>
              </a:rPr>
              <a:t>　</a:t>
            </a:r>
            <a:r>
              <a:rPr lang="en-US" altLang="ja-JP" sz="2000" dirty="0">
                <a:latin typeface="Book Antiqua" panose="02040602050305030304" pitchFamily="18" charset="0"/>
                <a:ea typeface="Meiryo" panose="020B0604030504040204" pitchFamily="34" charset="-128"/>
              </a:rPr>
              <a:t>d) Rubella</a:t>
            </a:r>
          </a:p>
          <a:p>
            <a:pPr algn="just"/>
            <a:r>
              <a:rPr lang="ja-JP" altLang="en-US" sz="2000">
                <a:latin typeface="Book Antiqua" panose="02040602050305030304" pitchFamily="18" charset="0"/>
                <a:ea typeface="Meiryo" panose="020B0604030504040204" pitchFamily="34" charset="-128"/>
              </a:rPr>
              <a:t>　</a:t>
            </a:r>
            <a:r>
              <a:rPr lang="en-US" altLang="ja-JP" sz="2000" dirty="0">
                <a:latin typeface="Book Antiqua" panose="02040602050305030304" pitchFamily="18" charset="0"/>
                <a:ea typeface="Meiryo" panose="020B0604030504040204" pitchFamily="34" charset="-128"/>
              </a:rPr>
              <a:t>e) Syphilis</a:t>
            </a:r>
          </a:p>
        </p:txBody>
      </p:sp>
    </p:spTree>
    <p:extLst>
      <p:ext uri="{BB962C8B-B14F-4D97-AF65-F5344CB8AC3E}">
        <p14:creationId xmlns:p14="http://schemas.microsoft.com/office/powerpoint/2010/main" val="1997863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19</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1200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115</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C</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 25</a:t>
            </a:r>
          </a:p>
        </p:txBody>
      </p:sp>
      <p:sp>
        <p:nvSpPr>
          <p:cNvPr id="8" name="正方形/長方形 7"/>
          <p:cNvSpPr/>
          <p:nvPr/>
        </p:nvSpPr>
        <p:spPr>
          <a:xfrm>
            <a:off x="7092280" y="6225599"/>
            <a:ext cx="1814920"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b</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883151"/>
            <a:ext cx="8228236" cy="2862322"/>
          </a:xfrm>
          <a:prstGeom prst="rect">
            <a:avLst/>
          </a:prstGeom>
        </p:spPr>
        <p:txBody>
          <a:bodyPr wrap="square">
            <a:spAutoFit/>
          </a:bodyPr>
          <a:lstStyle/>
          <a:p>
            <a:pPr algn="just"/>
            <a:r>
              <a:rPr lang="en-US" altLang="ja-JP" sz="2000" dirty="0">
                <a:latin typeface="Book Antiqua" panose="02040602050305030304" pitchFamily="18" charset="0"/>
                <a:ea typeface="Meiryo" panose="020B0604030504040204" pitchFamily="34" charset="-128"/>
              </a:rPr>
              <a:t>The purpose of this neonatal screening test using the filter paper card is the early detection for inborn errors of metabolism.</a:t>
            </a:r>
          </a:p>
          <a:p>
            <a:pPr algn="just"/>
            <a:endParaRPr lang="en-US" altLang="ja-JP" sz="2000" dirty="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Which of the following is the most appropriate?</a:t>
            </a:r>
          </a:p>
          <a:p>
            <a:pPr algn="just"/>
            <a:endParaRPr lang="en-US" altLang="ja-JP" sz="2000" dirty="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a) The paper should be dried by hot air.</a:t>
            </a:r>
          </a:p>
          <a:p>
            <a:pPr algn="just"/>
            <a:r>
              <a:rPr lang="en-US" altLang="ja-JP" sz="2000" dirty="0">
                <a:latin typeface="Book Antiqua" panose="02040602050305030304" pitchFamily="18" charset="0"/>
                <a:ea typeface="Meiryo" panose="020B0604030504040204" pitchFamily="34" charset="-128"/>
              </a:rPr>
              <a:t>b) Blood is generally collected from the heel of the infant.</a:t>
            </a:r>
          </a:p>
          <a:p>
            <a:pPr algn="just"/>
            <a:r>
              <a:rPr lang="en-US" altLang="ja-JP" sz="2000" dirty="0">
                <a:latin typeface="Book Antiqua" panose="02040602050305030304" pitchFamily="18" charset="0"/>
                <a:ea typeface="Meiryo" panose="020B0604030504040204" pitchFamily="34" charset="-128"/>
              </a:rPr>
              <a:t>c) Optimal time for collection is within 24 hours after birth.</a:t>
            </a:r>
          </a:p>
          <a:p>
            <a:pPr algn="just"/>
            <a:r>
              <a:rPr lang="en-US" altLang="ja-JP" sz="2000" dirty="0">
                <a:latin typeface="Book Antiqua" panose="02040602050305030304" pitchFamily="18" charset="0"/>
                <a:ea typeface="Meiryo" panose="020B0604030504040204" pitchFamily="34" charset="-128"/>
              </a:rPr>
              <a:t>d) Blood should be applied to both sides of the filter paper card.</a:t>
            </a:r>
          </a:p>
        </p:txBody>
      </p:sp>
    </p:spTree>
    <p:extLst>
      <p:ext uri="{BB962C8B-B14F-4D97-AF65-F5344CB8AC3E}">
        <p14:creationId xmlns:p14="http://schemas.microsoft.com/office/powerpoint/2010/main" val="2143020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2</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0847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118</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118A-50 </a:t>
            </a: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c</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1340768"/>
            <a:ext cx="8228236" cy="4401205"/>
          </a:xfrm>
          <a:prstGeom prst="rect">
            <a:avLst/>
          </a:prstGeom>
        </p:spPr>
        <p:txBody>
          <a:bodyPr wrap="square">
            <a:spAutoFit/>
          </a:bodyPr>
          <a:lstStyle/>
          <a:p>
            <a:pPr algn="just"/>
            <a:r>
              <a:rPr lang="en-US" altLang="ja-JP" sz="2000" dirty="0">
                <a:latin typeface="Book Antiqua" panose="02040602050305030304" pitchFamily="18" charset="0"/>
                <a:ea typeface="Meiryo" panose="020B0604030504040204" pitchFamily="34" charset="-128"/>
              </a:rPr>
              <a:t>An 85-year-old woman was admitted to the hospital with a left femoral neck fracture and was confined to bed rest. On admission, muscle strength and sensation in the left lower limb were normal, but the next day, she was unable to move her left foot upwards. On examination, she was unable to dorsiflex her left ankle, with decreased sensation on the dorsal aspect of her left foot. The left lower limb was externally rotated.</a:t>
            </a:r>
          </a:p>
          <a:p>
            <a:pPr algn="just"/>
            <a:endParaRPr lang="en-US" altLang="ja-JP" sz="2000" dirty="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Select the most likely cause of her decreased ankle movement.</a:t>
            </a:r>
          </a:p>
          <a:p>
            <a:pPr algn="just"/>
            <a:r>
              <a:rPr lang="en-US" altLang="ja-JP" sz="2000" dirty="0">
                <a:latin typeface="Book Antiqua" panose="02040602050305030304" pitchFamily="18" charset="0"/>
                <a:ea typeface="Meiryo" panose="020B0604030504040204" pitchFamily="34" charset="-128"/>
              </a:rPr>
              <a:t>a) Cerebral infarction</a:t>
            </a:r>
          </a:p>
          <a:p>
            <a:pPr algn="just"/>
            <a:r>
              <a:rPr lang="en-US" altLang="ja-JP" sz="2000" dirty="0">
                <a:latin typeface="Book Antiqua" panose="02040602050305030304" pitchFamily="18" charset="0"/>
                <a:ea typeface="Meiryo" panose="020B0604030504040204" pitchFamily="34" charset="-128"/>
              </a:rPr>
              <a:t>b) Lumbar disc herniation</a:t>
            </a:r>
          </a:p>
          <a:p>
            <a:pPr algn="just"/>
            <a:r>
              <a:rPr lang="en-US" altLang="ja-JP" sz="2000" dirty="0">
                <a:latin typeface="Book Antiqua" panose="02040602050305030304" pitchFamily="18" charset="0"/>
                <a:ea typeface="Meiryo" panose="020B0604030504040204" pitchFamily="34" charset="-128"/>
              </a:rPr>
              <a:t>c) Peroneal &lt;Fibular&gt; nerve palsy</a:t>
            </a:r>
          </a:p>
          <a:p>
            <a:pPr algn="just"/>
            <a:r>
              <a:rPr lang="en-US" altLang="ja-JP" sz="2000" dirty="0">
                <a:latin typeface="Book Antiqua" panose="02040602050305030304" pitchFamily="18" charset="0"/>
                <a:ea typeface="Meiryo" panose="020B0604030504040204" pitchFamily="34" charset="-128"/>
              </a:rPr>
              <a:t>d) Deep vein thrombosis</a:t>
            </a:r>
          </a:p>
          <a:p>
            <a:pPr algn="just"/>
            <a:r>
              <a:rPr lang="en-US" altLang="ja-JP" sz="2000" dirty="0">
                <a:latin typeface="Book Antiqua" panose="02040602050305030304" pitchFamily="18" charset="0"/>
                <a:ea typeface="Meiryo" panose="020B0604030504040204" pitchFamily="34" charset="-128"/>
              </a:rPr>
              <a:t>e) Achilles tendon rupture</a:t>
            </a:r>
          </a:p>
        </p:txBody>
      </p:sp>
    </p:spTree>
    <p:extLst>
      <p:ext uri="{BB962C8B-B14F-4D97-AF65-F5344CB8AC3E}">
        <p14:creationId xmlns:p14="http://schemas.microsoft.com/office/powerpoint/2010/main" val="1264581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20</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233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114</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A</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 31 </a:t>
            </a:r>
          </a:p>
        </p:txBody>
      </p:sp>
      <p:sp>
        <p:nvSpPr>
          <p:cNvPr id="8" name="正方形/長方形 7"/>
          <p:cNvSpPr/>
          <p:nvPr/>
        </p:nvSpPr>
        <p:spPr>
          <a:xfrm>
            <a:off x="7092280" y="6225599"/>
            <a:ext cx="1835759"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d</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883151"/>
            <a:ext cx="8228236" cy="5570756"/>
          </a:xfrm>
          <a:prstGeom prst="rect">
            <a:avLst/>
          </a:prstGeom>
        </p:spPr>
        <p:txBody>
          <a:bodyPr wrap="square">
            <a:spAutoFit/>
          </a:bodyPr>
          <a:lstStyle/>
          <a:p>
            <a:pPr algn="just"/>
            <a:r>
              <a:rPr lang="en-US" altLang="ja-JP" sz="2000" dirty="0">
                <a:latin typeface="Book Antiqua" panose="02040602050305030304" pitchFamily="18" charset="0"/>
                <a:ea typeface="Meiryo" panose="020B0604030504040204" pitchFamily="34" charset="-128"/>
              </a:rPr>
              <a:t>A 26-year-old woman presented to the emergency room with palpitations and shortness of breath that started suddenly while she was eating breakfast.  Although the health-screening examination performed three weeks ago showed delta waves in her ECG, echocardiography taken at a nearby hospital showed no abnormal findings.  At presentation, she was slightly hypotensive with a blood pressure of 96/68 mmHg.  Her ECG on admission showed a narrow QRS-complex tachycardia at a rate of 180/min.  Neither ST elevation nor T wave abnormality was present.</a:t>
            </a:r>
          </a:p>
          <a:p>
            <a:endParaRPr lang="en-US" altLang="ja-JP" sz="2000" dirty="0">
              <a:latin typeface="Book Antiqua" panose="02040602050305030304" pitchFamily="18" charset="0"/>
              <a:ea typeface="Meiryo" panose="020B0604030504040204" pitchFamily="34" charset="-128"/>
            </a:endParaRPr>
          </a:p>
          <a:p>
            <a:r>
              <a:rPr lang="en" altLang="ja-JP" sz="2000" dirty="0">
                <a:latin typeface="Book Antiqua" panose="02040602050305030304" pitchFamily="18" charset="0"/>
                <a:ea typeface="Meiryo" panose="020B0604030504040204" pitchFamily="34" charset="-128"/>
              </a:rPr>
              <a:t>What is the most probable diagnosis of the arrhythmia?</a:t>
            </a:r>
          </a:p>
          <a:p>
            <a:endParaRPr lang="en" altLang="ja-JP" sz="2000" dirty="0">
              <a:latin typeface="Book Antiqua" panose="02040602050305030304" pitchFamily="18" charset="0"/>
              <a:ea typeface="Meiryo" panose="020B0604030504040204" pitchFamily="34" charset="-128"/>
            </a:endParaRPr>
          </a:p>
          <a:p>
            <a:r>
              <a:rPr lang="en" altLang="ja-JP" sz="2000" dirty="0">
                <a:latin typeface="Book Antiqua" panose="02040602050305030304" pitchFamily="18" charset="0"/>
                <a:ea typeface="Meiryo" panose="020B0604030504040204" pitchFamily="34" charset="-128"/>
              </a:rPr>
              <a:t>a Sinus tachycardia</a:t>
            </a:r>
          </a:p>
          <a:p>
            <a:r>
              <a:rPr lang="en" altLang="ja-JP" sz="2000" dirty="0">
                <a:latin typeface="Book Antiqua" panose="02040602050305030304" pitchFamily="18" charset="0"/>
                <a:ea typeface="Meiryo" panose="020B0604030504040204" pitchFamily="34" charset="-128"/>
              </a:rPr>
              <a:t>b Sick sinus syndrome</a:t>
            </a:r>
          </a:p>
          <a:p>
            <a:r>
              <a:rPr lang="en" altLang="ja-JP" sz="2000" dirty="0">
                <a:latin typeface="Book Antiqua" panose="02040602050305030304" pitchFamily="18" charset="0"/>
                <a:ea typeface="Meiryo" panose="020B0604030504040204" pitchFamily="34" charset="-128"/>
              </a:rPr>
              <a:t>c Ventricular tachycardia</a:t>
            </a:r>
          </a:p>
          <a:p>
            <a:r>
              <a:rPr lang="en" altLang="ja-JP" sz="2000" dirty="0">
                <a:latin typeface="Book Antiqua" panose="02040602050305030304" pitchFamily="18" charset="0"/>
                <a:ea typeface="Meiryo" panose="020B0604030504040204" pitchFamily="34" charset="-128"/>
              </a:rPr>
              <a:t>d Supraventricular tachycardia</a:t>
            </a:r>
          </a:p>
          <a:p>
            <a:r>
              <a:rPr lang="en" altLang="ja-JP" sz="2000" dirty="0">
                <a:latin typeface="Book Antiqua" panose="02040602050305030304" pitchFamily="18" charset="0"/>
                <a:ea typeface="Meiryo" panose="020B0604030504040204" pitchFamily="34" charset="-128"/>
              </a:rPr>
              <a:t>e Complete atrioventricular block</a:t>
            </a:r>
          </a:p>
          <a:p>
            <a:endParaRPr lang="en" altLang="ja-JP" sz="1600" dirty="0">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2352548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21</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232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114</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D</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 63 </a:t>
            </a:r>
          </a:p>
        </p:txBody>
      </p:sp>
      <p:sp>
        <p:nvSpPr>
          <p:cNvPr id="8" name="正方形/長方形 7"/>
          <p:cNvSpPr/>
          <p:nvPr/>
        </p:nvSpPr>
        <p:spPr>
          <a:xfrm>
            <a:off x="7092280" y="6225599"/>
            <a:ext cx="1774845"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c</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883151"/>
            <a:ext cx="8228236" cy="5262979"/>
          </a:xfrm>
          <a:prstGeom prst="rect">
            <a:avLst/>
          </a:prstGeom>
        </p:spPr>
        <p:txBody>
          <a:bodyPr wrap="square">
            <a:spAutoFit/>
          </a:bodyPr>
          <a:lstStyle/>
          <a:p>
            <a:pPr algn="just"/>
            <a:r>
              <a:rPr lang="en-US" altLang="ja-JP" sz="2400" dirty="0">
                <a:latin typeface="Book Antiqua" panose="02040602050305030304" pitchFamily="18" charset="0"/>
                <a:ea typeface="Meiryo" panose="020B0604030504040204" pitchFamily="34" charset="-128"/>
              </a:rPr>
              <a:t>A 65-year-old woman was diagnosed with stage IB right lung cancer. She underwent right lower lobectomy with lymph node dissection for the cancer.  She developed a milky white pleural effusion of 860 mL, which was drained after starting meals on the first postoperative day.  </a:t>
            </a:r>
          </a:p>
          <a:p>
            <a:pPr algn="just"/>
            <a:endParaRPr lang="en-US" altLang="ja-JP" sz="2400" dirty="0">
              <a:latin typeface="Book Antiqua" panose="02040602050305030304" pitchFamily="18" charset="0"/>
              <a:ea typeface="Meiryo" panose="020B0604030504040204" pitchFamily="34" charset="-128"/>
            </a:endParaRPr>
          </a:p>
          <a:p>
            <a:pPr algn="just"/>
            <a:r>
              <a:rPr lang="en-US" altLang="ja-JP" sz="2400" dirty="0">
                <a:latin typeface="Book Antiqua" panose="02040602050305030304" pitchFamily="18" charset="0"/>
                <a:ea typeface="Meiryo" panose="020B0604030504040204" pitchFamily="34" charset="-128"/>
              </a:rPr>
              <a:t>Which pleural effusion test should be performed for a definitive diagnosis?</a:t>
            </a:r>
          </a:p>
          <a:p>
            <a:pPr algn="just"/>
            <a:endParaRPr lang="en-US" altLang="ja-JP" sz="2400" dirty="0">
              <a:latin typeface="Book Antiqua" panose="02040602050305030304" pitchFamily="18" charset="0"/>
              <a:ea typeface="Meiryo" panose="020B0604030504040204" pitchFamily="34" charset="-128"/>
            </a:endParaRPr>
          </a:p>
          <a:p>
            <a:pPr algn="just"/>
            <a:r>
              <a:rPr lang="en-US" altLang="ja-JP" sz="2400" dirty="0">
                <a:latin typeface="Book Antiqua" panose="02040602050305030304" pitchFamily="18" charset="0"/>
                <a:ea typeface="Meiryo" panose="020B0604030504040204" pitchFamily="34" charset="-128"/>
              </a:rPr>
              <a:t>a Protein</a:t>
            </a:r>
          </a:p>
          <a:p>
            <a:pPr algn="just"/>
            <a:r>
              <a:rPr lang="en-US" altLang="ja-JP" sz="2400" dirty="0">
                <a:latin typeface="Book Antiqua" panose="02040602050305030304" pitchFamily="18" charset="0"/>
                <a:ea typeface="Meiryo" panose="020B0604030504040204" pitchFamily="34" charset="-128"/>
              </a:rPr>
              <a:t>b Bacteria</a:t>
            </a:r>
          </a:p>
          <a:p>
            <a:pPr algn="just"/>
            <a:r>
              <a:rPr lang="en-US" altLang="ja-JP" sz="2400" dirty="0">
                <a:latin typeface="Book Antiqua" panose="02040602050305030304" pitchFamily="18" charset="0"/>
                <a:ea typeface="Meiryo" panose="020B0604030504040204" pitchFamily="34" charset="-128"/>
              </a:rPr>
              <a:t>c Triglyceride</a:t>
            </a:r>
          </a:p>
          <a:p>
            <a:pPr algn="just"/>
            <a:r>
              <a:rPr lang="en-US" altLang="ja-JP" sz="2400" dirty="0">
                <a:latin typeface="Book Antiqua" panose="02040602050305030304" pitchFamily="18" charset="0"/>
                <a:ea typeface="Meiryo" panose="020B0604030504040204" pitchFamily="34" charset="-128"/>
              </a:rPr>
              <a:t>d Malignant cells</a:t>
            </a:r>
          </a:p>
          <a:p>
            <a:pPr algn="just"/>
            <a:r>
              <a:rPr lang="en-US" altLang="ja-JP" sz="2400" dirty="0">
                <a:latin typeface="Book Antiqua" panose="02040602050305030304" pitchFamily="18" charset="0"/>
                <a:ea typeface="Meiryo" panose="020B0604030504040204" pitchFamily="34" charset="-128"/>
              </a:rPr>
              <a:t>e White blood cells</a:t>
            </a:r>
            <a:endParaRPr lang="en" altLang="ja-JP" dirty="0">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3365272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22</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1745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114</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E</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 35 </a:t>
            </a: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a</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883151"/>
            <a:ext cx="8228236" cy="5262979"/>
          </a:xfrm>
          <a:prstGeom prst="rect">
            <a:avLst/>
          </a:prstGeom>
        </p:spPr>
        <p:txBody>
          <a:bodyPr wrap="square">
            <a:spAutoFit/>
          </a:bodyPr>
          <a:lstStyle/>
          <a:p>
            <a:pPr algn="just"/>
            <a:r>
              <a:rPr lang="en-US" altLang="ja-JP" sz="2400" dirty="0">
                <a:latin typeface="Book Antiqua" panose="02040602050305030304" pitchFamily="18" charset="0"/>
                <a:ea typeface="Meiryo" panose="020B0604030504040204" pitchFamily="34" charset="-128"/>
              </a:rPr>
              <a:t>A 42-year-old woman came to your clinic, anxious about a mass in her left breast.  On physical examination, the mass was hard and fixed neither to skin nor to muscle.  No axillary lymph nodes were palpated on either side.  Mammography showed an invasive ductal carcinoma.  No metastases were detected on chest/abdominal CT or on bone scintigraphy.</a:t>
            </a:r>
          </a:p>
          <a:p>
            <a:pPr algn="just"/>
            <a:endParaRPr lang="en-US" altLang="ja-JP" sz="2400" dirty="0">
              <a:latin typeface="Book Antiqua" panose="02040602050305030304" pitchFamily="18" charset="0"/>
              <a:ea typeface="Meiryo" panose="020B0604030504040204" pitchFamily="34" charset="-128"/>
            </a:endParaRPr>
          </a:p>
          <a:p>
            <a:pPr algn="just"/>
            <a:r>
              <a:rPr lang="en-US" altLang="ja-JP" sz="2400" dirty="0">
                <a:latin typeface="Book Antiqua" panose="02040602050305030304" pitchFamily="18" charset="0"/>
                <a:ea typeface="Meiryo" panose="020B0604030504040204" pitchFamily="34" charset="-128"/>
              </a:rPr>
              <a:t>What is the most appropriate plan at present?</a:t>
            </a:r>
          </a:p>
          <a:p>
            <a:pPr algn="just"/>
            <a:r>
              <a:rPr lang="en-US" altLang="ja-JP" sz="2400" dirty="0">
                <a:latin typeface="Book Antiqua" panose="02040602050305030304" pitchFamily="18" charset="0"/>
                <a:ea typeface="Meiryo" panose="020B0604030504040204" pitchFamily="34" charset="-128"/>
              </a:rPr>
              <a:t>a Breast surgery</a:t>
            </a:r>
          </a:p>
          <a:p>
            <a:pPr algn="just"/>
            <a:r>
              <a:rPr lang="en-US" altLang="ja-JP" sz="2400" dirty="0">
                <a:latin typeface="Book Antiqua" panose="02040602050305030304" pitchFamily="18" charset="0"/>
                <a:ea typeface="Meiryo" panose="020B0604030504040204" pitchFamily="34" charset="-128"/>
              </a:rPr>
              <a:t>b Estrogen administration</a:t>
            </a:r>
          </a:p>
          <a:p>
            <a:pPr algn="just"/>
            <a:r>
              <a:rPr lang="en-US" altLang="ja-JP" sz="2400" dirty="0">
                <a:latin typeface="Book Antiqua" panose="02040602050305030304" pitchFamily="18" charset="0"/>
                <a:ea typeface="Meiryo" panose="020B0604030504040204" pitchFamily="34" charset="-128"/>
              </a:rPr>
              <a:t>c NSAID administration</a:t>
            </a:r>
          </a:p>
          <a:p>
            <a:pPr algn="just"/>
            <a:r>
              <a:rPr lang="en-US" altLang="ja-JP" sz="2400" dirty="0">
                <a:latin typeface="Book Antiqua" panose="02040602050305030304" pitchFamily="18" charset="0"/>
                <a:ea typeface="Meiryo" panose="020B0604030504040204" pitchFamily="34" charset="-128"/>
              </a:rPr>
              <a:t>d Observation</a:t>
            </a:r>
          </a:p>
          <a:p>
            <a:pPr algn="just"/>
            <a:r>
              <a:rPr lang="en-US" altLang="ja-JP" sz="2400" dirty="0">
                <a:latin typeface="Book Antiqua" panose="02040602050305030304" pitchFamily="18" charset="0"/>
                <a:ea typeface="Meiryo" panose="020B0604030504040204" pitchFamily="34" charset="-128"/>
              </a:rPr>
              <a:t>e Whole body irradiation</a:t>
            </a:r>
          </a:p>
        </p:txBody>
      </p:sp>
    </p:spTree>
    <p:extLst>
      <p:ext uri="{BB962C8B-B14F-4D97-AF65-F5344CB8AC3E}">
        <p14:creationId xmlns:p14="http://schemas.microsoft.com/office/powerpoint/2010/main" val="2112122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23</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0655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114</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F</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 22</a:t>
            </a:r>
          </a:p>
        </p:txBody>
      </p:sp>
      <p:sp>
        <p:nvSpPr>
          <p:cNvPr id="8" name="正方形/長方形 7"/>
          <p:cNvSpPr/>
          <p:nvPr/>
        </p:nvSpPr>
        <p:spPr>
          <a:xfrm>
            <a:off x="7092280" y="6225599"/>
            <a:ext cx="1787669"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e</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883151"/>
            <a:ext cx="8228236" cy="3785652"/>
          </a:xfrm>
          <a:prstGeom prst="rect">
            <a:avLst/>
          </a:prstGeom>
        </p:spPr>
        <p:txBody>
          <a:bodyPr wrap="square">
            <a:spAutoFit/>
          </a:bodyPr>
          <a:lstStyle/>
          <a:p>
            <a:pPr algn="just"/>
            <a:r>
              <a:rPr lang="en-US" altLang="ja-JP" sz="2400" dirty="0">
                <a:latin typeface="Book Antiqua" panose="02040602050305030304" pitchFamily="18" charset="0"/>
                <a:ea typeface="Meiryo" panose="020B0604030504040204" pitchFamily="34" charset="-128"/>
              </a:rPr>
              <a:t>2</a:t>
            </a:r>
            <a:r>
              <a:rPr lang="ja-JP" altLang="en-US" sz="2400">
                <a:latin typeface="Book Antiqua" panose="02040602050305030304" pitchFamily="18" charset="0"/>
                <a:ea typeface="Meiryo" panose="020B0604030504040204" pitchFamily="34" charset="-128"/>
              </a:rPr>
              <a:t>歳の男児の予防接種歴を記載した証明書を以下に示す。</a:t>
            </a:r>
            <a:endParaRPr lang="en-US" altLang="ja-JP" sz="2400" dirty="0">
              <a:latin typeface="Book Antiqua" panose="02040602050305030304" pitchFamily="18" charset="0"/>
              <a:ea typeface="Meiryo" panose="020B0604030504040204" pitchFamily="34" charset="-128"/>
            </a:endParaRPr>
          </a:p>
          <a:p>
            <a:pPr algn="just"/>
            <a:endParaRPr lang="en-US" altLang="ja-JP" sz="2400" dirty="0">
              <a:latin typeface="Book Antiqua" panose="02040602050305030304" pitchFamily="18" charset="0"/>
              <a:ea typeface="Meiryo" panose="020B0604030504040204" pitchFamily="34" charset="-128"/>
            </a:endParaRPr>
          </a:p>
          <a:p>
            <a:pPr algn="just"/>
            <a:endParaRPr lang="en-US" altLang="ja-JP" sz="2400" dirty="0">
              <a:latin typeface="Book Antiqua" panose="02040602050305030304" pitchFamily="18" charset="0"/>
              <a:ea typeface="Meiryo" panose="020B0604030504040204" pitchFamily="34" charset="-128"/>
            </a:endParaRPr>
          </a:p>
          <a:p>
            <a:pPr algn="just"/>
            <a:endParaRPr lang="en-US" altLang="ja-JP" sz="2400" dirty="0">
              <a:latin typeface="Book Antiqua" panose="02040602050305030304" pitchFamily="18" charset="0"/>
              <a:ea typeface="Meiryo" panose="020B0604030504040204" pitchFamily="34" charset="-128"/>
            </a:endParaRPr>
          </a:p>
          <a:p>
            <a:pPr algn="just"/>
            <a:endParaRPr lang="en-US" altLang="ja-JP" sz="2400" dirty="0">
              <a:latin typeface="Book Antiqua" panose="02040602050305030304" pitchFamily="18" charset="0"/>
              <a:ea typeface="Meiryo" panose="020B0604030504040204" pitchFamily="34" charset="-128"/>
            </a:endParaRPr>
          </a:p>
          <a:p>
            <a:pPr algn="just"/>
            <a:endParaRPr lang="en-US" altLang="ja-JP" sz="2400" dirty="0">
              <a:latin typeface="Book Antiqua" panose="02040602050305030304" pitchFamily="18" charset="0"/>
              <a:ea typeface="Meiryo" panose="020B0604030504040204" pitchFamily="34" charset="-128"/>
            </a:endParaRPr>
          </a:p>
          <a:p>
            <a:pPr algn="just"/>
            <a:endParaRPr lang="en-US" altLang="ja-JP" sz="2400" dirty="0">
              <a:latin typeface="Book Antiqua" panose="02040602050305030304" pitchFamily="18" charset="0"/>
              <a:ea typeface="Meiryo" panose="020B0604030504040204" pitchFamily="34" charset="-128"/>
            </a:endParaRPr>
          </a:p>
          <a:p>
            <a:pPr algn="just"/>
            <a:endParaRPr lang="en-US" altLang="ja-JP" sz="2400" dirty="0">
              <a:latin typeface="Book Antiqua" panose="02040602050305030304" pitchFamily="18" charset="0"/>
              <a:ea typeface="Meiryo" panose="020B0604030504040204" pitchFamily="34" charset="-128"/>
            </a:endParaRPr>
          </a:p>
          <a:p>
            <a:pPr algn="just"/>
            <a:endParaRPr lang="en-US" altLang="ja-JP" sz="2400" dirty="0">
              <a:latin typeface="Book Antiqua" panose="02040602050305030304" pitchFamily="18" charset="0"/>
              <a:ea typeface="Meiryo" panose="020B0604030504040204" pitchFamily="34" charset="-128"/>
            </a:endParaRPr>
          </a:p>
          <a:p>
            <a:pPr algn="just"/>
            <a:endParaRPr lang="en-US" altLang="ja-JP" sz="2400" dirty="0">
              <a:latin typeface="Book Antiqua" panose="02040602050305030304" pitchFamily="18" charset="0"/>
              <a:ea typeface="Meiryo" panose="020B0604030504040204" pitchFamily="34" charset="-128"/>
            </a:endParaRPr>
          </a:p>
        </p:txBody>
      </p:sp>
      <p:pic>
        <p:nvPicPr>
          <p:cNvPr id="3" name="図 2">
            <a:extLst>
              <a:ext uri="{FF2B5EF4-FFF2-40B4-BE49-F238E27FC236}">
                <a16:creationId xmlns:a16="http://schemas.microsoft.com/office/drawing/2014/main" id="{813EF7AB-1874-AF48-AB21-0E1E2BFBB9BE}"/>
              </a:ext>
            </a:extLst>
          </p:cNvPr>
          <p:cNvPicPr>
            <a:picLocks noChangeAspect="1"/>
          </p:cNvPicPr>
          <p:nvPr/>
        </p:nvPicPr>
        <p:blipFill rotWithShape="1">
          <a:blip r:embed="rId3"/>
          <a:srcRect t="3837" r="2711" b="17685"/>
          <a:stretch/>
        </p:blipFill>
        <p:spPr>
          <a:xfrm>
            <a:off x="294933" y="1430907"/>
            <a:ext cx="3926769" cy="5343923"/>
          </a:xfrm>
          <a:prstGeom prst="rect">
            <a:avLst/>
          </a:prstGeom>
        </p:spPr>
      </p:pic>
      <p:sp>
        <p:nvSpPr>
          <p:cNvPr id="6" name="正方形/長方形 5">
            <a:extLst>
              <a:ext uri="{FF2B5EF4-FFF2-40B4-BE49-F238E27FC236}">
                <a16:creationId xmlns:a16="http://schemas.microsoft.com/office/drawing/2014/main" id="{A1FEC758-452D-A04D-90FE-0E544AA4B028}"/>
              </a:ext>
            </a:extLst>
          </p:cNvPr>
          <p:cNvSpPr/>
          <p:nvPr/>
        </p:nvSpPr>
        <p:spPr>
          <a:xfrm>
            <a:off x="4383342" y="1430907"/>
            <a:ext cx="4208114" cy="2308324"/>
          </a:xfrm>
          <a:prstGeom prst="rect">
            <a:avLst/>
          </a:prstGeom>
        </p:spPr>
        <p:txBody>
          <a:bodyPr wrap="square">
            <a:spAutoFit/>
          </a:bodyPr>
          <a:lstStyle/>
          <a:p>
            <a:pPr algn="just"/>
            <a:r>
              <a:rPr lang="ja-JP" altLang="en-US">
                <a:latin typeface="Book Antiqua" panose="02040602050305030304" pitchFamily="18" charset="0"/>
                <a:ea typeface="Meiryo" panose="020B0604030504040204" pitchFamily="34" charset="-128"/>
              </a:rPr>
              <a:t>この男児が予防接種を受けていないのはどれか。</a:t>
            </a:r>
            <a:endParaRPr lang="en-US" altLang="ja-JP" dirty="0">
              <a:latin typeface="Book Antiqua" panose="02040602050305030304" pitchFamily="18" charset="0"/>
              <a:ea typeface="Meiryo" panose="020B0604030504040204" pitchFamily="34" charset="-128"/>
            </a:endParaRPr>
          </a:p>
          <a:p>
            <a:pPr algn="just"/>
            <a:endParaRPr lang="ja-JP" altLang="en-US">
              <a:latin typeface="Book Antiqua" panose="02040602050305030304" pitchFamily="18" charset="0"/>
              <a:ea typeface="Meiryo" panose="020B0604030504040204" pitchFamily="34" charset="-128"/>
            </a:endParaRPr>
          </a:p>
          <a:p>
            <a:pPr algn="just"/>
            <a:r>
              <a:rPr lang="en-US" altLang="ja-JP" dirty="0">
                <a:latin typeface="Book Antiqua" panose="02040602050305030304" pitchFamily="18" charset="0"/>
                <a:ea typeface="Meiryo" panose="020B0604030504040204" pitchFamily="34" charset="-128"/>
              </a:rPr>
              <a:t>a </a:t>
            </a:r>
            <a:r>
              <a:rPr lang="ja-JP" altLang="en-US">
                <a:latin typeface="Book Antiqua" panose="02040602050305030304" pitchFamily="18" charset="0"/>
                <a:ea typeface="Meiryo" panose="020B0604030504040204" pitchFamily="34" charset="-128"/>
              </a:rPr>
              <a:t>水痘</a:t>
            </a:r>
          </a:p>
          <a:p>
            <a:pPr algn="just"/>
            <a:r>
              <a:rPr lang="en-US" altLang="ja-JP" dirty="0">
                <a:latin typeface="Book Antiqua" panose="02040602050305030304" pitchFamily="18" charset="0"/>
                <a:ea typeface="Meiryo" panose="020B0604030504040204" pitchFamily="34" charset="-128"/>
              </a:rPr>
              <a:t>b </a:t>
            </a:r>
            <a:r>
              <a:rPr lang="ja-JP" altLang="en-US">
                <a:latin typeface="Book Antiqua" panose="02040602050305030304" pitchFamily="18" charset="0"/>
                <a:ea typeface="Meiryo" panose="020B0604030504040204" pitchFamily="34" charset="-128"/>
              </a:rPr>
              <a:t>麻疹</a:t>
            </a:r>
          </a:p>
          <a:p>
            <a:pPr algn="just"/>
            <a:r>
              <a:rPr lang="en-US" altLang="ja-JP" dirty="0">
                <a:latin typeface="Book Antiqua" panose="02040602050305030304" pitchFamily="18" charset="0"/>
                <a:ea typeface="Meiryo" panose="020B0604030504040204" pitchFamily="34" charset="-128"/>
              </a:rPr>
              <a:t>c </a:t>
            </a:r>
            <a:r>
              <a:rPr lang="ja-JP" altLang="en-US">
                <a:latin typeface="Book Antiqua" panose="02040602050305030304" pitchFamily="18" charset="0"/>
                <a:ea typeface="Meiryo" panose="020B0604030504040204" pitchFamily="34" charset="-128"/>
              </a:rPr>
              <a:t>百日咳</a:t>
            </a:r>
          </a:p>
          <a:p>
            <a:pPr algn="just"/>
            <a:r>
              <a:rPr lang="en-US" altLang="ja-JP" dirty="0">
                <a:latin typeface="Book Antiqua" panose="02040602050305030304" pitchFamily="18" charset="0"/>
                <a:ea typeface="Meiryo" panose="020B0604030504040204" pitchFamily="34" charset="-128"/>
              </a:rPr>
              <a:t>d </a:t>
            </a:r>
            <a:r>
              <a:rPr lang="ja-JP" altLang="en-US">
                <a:latin typeface="Book Antiqua" panose="02040602050305030304" pitchFamily="18" charset="0"/>
                <a:ea typeface="Meiryo" panose="020B0604030504040204" pitchFamily="34" charset="-128"/>
              </a:rPr>
              <a:t>肺炎球菌</a:t>
            </a:r>
          </a:p>
          <a:p>
            <a:pPr algn="just"/>
            <a:r>
              <a:rPr lang="en-US" altLang="ja-JP" dirty="0">
                <a:latin typeface="Book Antiqua" panose="02040602050305030304" pitchFamily="18" charset="0"/>
                <a:ea typeface="Meiryo" panose="020B0604030504040204" pitchFamily="34" charset="-128"/>
              </a:rPr>
              <a:t>e </a:t>
            </a:r>
            <a:r>
              <a:rPr lang="ja-JP" altLang="en-US">
                <a:latin typeface="Book Antiqua" panose="02040602050305030304" pitchFamily="18" charset="0"/>
                <a:ea typeface="Meiryo" panose="020B0604030504040204" pitchFamily="34" charset="-128"/>
              </a:rPr>
              <a:t>流行性耳下腺炎</a:t>
            </a:r>
            <a:endParaRPr lang="en-US" altLang="ja-JP" dirty="0">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340591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24</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0847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113</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B</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34 </a:t>
            </a:r>
          </a:p>
        </p:txBody>
      </p:sp>
      <p:sp>
        <p:nvSpPr>
          <p:cNvPr id="7" name="正方形/長方形 6"/>
          <p:cNvSpPr/>
          <p:nvPr/>
        </p:nvSpPr>
        <p:spPr>
          <a:xfrm>
            <a:off x="630788" y="1196752"/>
            <a:ext cx="8208911" cy="3293209"/>
          </a:xfrm>
          <a:prstGeom prst="rect">
            <a:avLst/>
          </a:prstGeom>
        </p:spPr>
        <p:txBody>
          <a:bodyPr wrap="square">
            <a:spAutoFit/>
          </a:bodyPr>
          <a:lstStyle/>
          <a:p>
            <a:r>
              <a:rPr lang="en" altLang="ja-JP" sz="1600" dirty="0">
                <a:latin typeface="Book Antiqua" panose="02040602050305030304" pitchFamily="18" charset="0"/>
                <a:ea typeface="Meiryo" panose="020B0604030504040204" pitchFamily="34" charset="-128"/>
                <a:cs typeface="Book Antiqua" charset="0"/>
              </a:rPr>
              <a:t>A 25-year-old man comes to your clinic complaining of abdominal pain for the past two days. Yesterday, the pain was periodic and located around the periumbilical area. Today the pain is persistent and located in the right lower quadrant. He feels feverish. He does not smoke or drink alcohol. His body temperature is 37.7℃, blood pressure is 126/62 mmHg, and pulse rate is 94/min, regular.</a:t>
            </a:r>
          </a:p>
          <a:p>
            <a:endParaRPr lang="en" altLang="ja-JP" sz="1600" dirty="0">
              <a:latin typeface="Book Antiqua" panose="02040602050305030304" pitchFamily="18" charset="0"/>
              <a:ea typeface="Meiryo" panose="020B0604030504040204" pitchFamily="34" charset="-128"/>
              <a:cs typeface="Book Antiqua" charset="0"/>
            </a:endParaRPr>
          </a:p>
          <a:p>
            <a:r>
              <a:rPr lang="en" altLang="ja-JP" sz="1600" dirty="0">
                <a:latin typeface="Book Antiqua" panose="02040602050305030304" pitchFamily="18" charset="0"/>
                <a:ea typeface="Meiryo" panose="020B0604030504040204" pitchFamily="34" charset="-128"/>
                <a:cs typeface="Book Antiqua" charset="0"/>
              </a:rPr>
              <a:t>Which of the following should be done next?</a:t>
            </a:r>
          </a:p>
          <a:p>
            <a:endParaRPr lang="en" altLang="ja-JP" sz="1600" dirty="0">
              <a:latin typeface="Book Antiqua" panose="02040602050305030304" pitchFamily="18" charset="0"/>
              <a:ea typeface="Meiryo" panose="020B0604030504040204" pitchFamily="34" charset="-128"/>
              <a:cs typeface="Book Antiqua" charset="0"/>
            </a:endParaRPr>
          </a:p>
          <a:p>
            <a:r>
              <a:rPr lang="en" altLang="ja-JP" sz="1600" dirty="0">
                <a:latin typeface="Book Antiqua" panose="02040602050305030304" pitchFamily="18" charset="0"/>
                <a:ea typeface="Meiryo" panose="020B0604030504040204" pitchFamily="34" charset="-128"/>
                <a:cs typeface="Book Antiqua" charset="0"/>
              </a:rPr>
              <a:t>a </a:t>
            </a:r>
            <a:r>
              <a:rPr lang="ja-JP" altLang="en-US" sz="1600">
                <a:latin typeface="Book Antiqua" panose="02040602050305030304" pitchFamily="18" charset="0"/>
                <a:ea typeface="Meiryo" panose="020B0604030504040204" pitchFamily="34" charset="-128"/>
                <a:cs typeface="Book Antiqua" charset="0"/>
              </a:rPr>
              <a:t> </a:t>
            </a:r>
            <a:r>
              <a:rPr lang="en" altLang="ja-JP" sz="1600" dirty="0">
                <a:latin typeface="Book Antiqua" panose="02040602050305030304" pitchFamily="18" charset="0"/>
                <a:ea typeface="Meiryo" panose="020B0604030504040204" pitchFamily="34" charset="-128"/>
                <a:cs typeface="Book Antiqua" charset="0"/>
              </a:rPr>
              <a:t>perform a CRP test</a:t>
            </a:r>
          </a:p>
          <a:p>
            <a:r>
              <a:rPr lang="en" altLang="ja-JP" sz="1600" dirty="0">
                <a:latin typeface="Book Antiqua" panose="02040602050305030304" pitchFamily="18" charset="0"/>
                <a:ea typeface="Meiryo" panose="020B0604030504040204" pitchFamily="34" charset="-128"/>
                <a:cs typeface="Book Antiqua" charset="0"/>
              </a:rPr>
              <a:t>b </a:t>
            </a:r>
            <a:r>
              <a:rPr lang="ja-JP" altLang="en-US" sz="1600">
                <a:latin typeface="Book Antiqua" panose="02040602050305030304" pitchFamily="18" charset="0"/>
                <a:ea typeface="Meiryo" panose="020B0604030504040204" pitchFamily="34" charset="-128"/>
                <a:cs typeface="Book Antiqua" charset="0"/>
              </a:rPr>
              <a:t> </a:t>
            </a:r>
            <a:r>
              <a:rPr lang="en" altLang="ja-JP" sz="1600" dirty="0">
                <a:latin typeface="Book Antiqua" panose="02040602050305030304" pitchFamily="18" charset="0"/>
                <a:ea typeface="Meiryo" panose="020B0604030504040204" pitchFamily="34" charset="-128"/>
                <a:cs typeface="Book Antiqua" charset="0"/>
              </a:rPr>
              <a:t>examine for peritoneal irritation</a:t>
            </a:r>
          </a:p>
          <a:p>
            <a:r>
              <a:rPr lang="en" altLang="ja-JP" sz="1600" dirty="0">
                <a:latin typeface="Book Antiqua" panose="02040602050305030304" pitchFamily="18" charset="0"/>
                <a:ea typeface="Meiryo" panose="020B0604030504040204" pitchFamily="34" charset="-128"/>
                <a:cs typeface="Book Antiqua" charset="0"/>
              </a:rPr>
              <a:t>c </a:t>
            </a:r>
            <a:r>
              <a:rPr lang="ja-JP" altLang="en-US" sz="1600">
                <a:latin typeface="Book Antiqua" panose="02040602050305030304" pitchFamily="18" charset="0"/>
                <a:ea typeface="Meiryo" panose="020B0604030504040204" pitchFamily="34" charset="-128"/>
                <a:cs typeface="Book Antiqua" charset="0"/>
              </a:rPr>
              <a:t> </a:t>
            </a:r>
            <a:r>
              <a:rPr lang="en" altLang="ja-JP" sz="1600" dirty="0">
                <a:latin typeface="Book Antiqua" panose="02040602050305030304" pitchFamily="18" charset="0"/>
                <a:ea typeface="Meiryo" panose="020B0604030504040204" pitchFamily="34" charset="-128"/>
                <a:cs typeface="Book Antiqua" charset="0"/>
              </a:rPr>
              <a:t>administer a broad-spectrum antibiotic</a:t>
            </a:r>
          </a:p>
          <a:p>
            <a:r>
              <a:rPr lang="en" altLang="ja-JP" sz="1600" dirty="0">
                <a:latin typeface="Book Antiqua" panose="02040602050305030304" pitchFamily="18" charset="0"/>
                <a:ea typeface="Meiryo" panose="020B0604030504040204" pitchFamily="34" charset="-128"/>
                <a:cs typeface="Book Antiqua" charset="0"/>
              </a:rPr>
              <a:t>d </a:t>
            </a:r>
            <a:r>
              <a:rPr lang="ja-JP" altLang="en-US" sz="1600">
                <a:latin typeface="Book Antiqua" panose="02040602050305030304" pitchFamily="18" charset="0"/>
                <a:ea typeface="Meiryo" panose="020B0604030504040204" pitchFamily="34" charset="-128"/>
                <a:cs typeface="Book Antiqua" charset="0"/>
              </a:rPr>
              <a:t> </a:t>
            </a:r>
            <a:r>
              <a:rPr lang="en" altLang="ja-JP" sz="1600" dirty="0">
                <a:latin typeface="Book Antiqua" panose="02040602050305030304" pitchFamily="18" charset="0"/>
                <a:ea typeface="Meiryo" panose="020B0604030504040204" pitchFamily="34" charset="-128"/>
                <a:cs typeface="Book Antiqua" charset="0"/>
              </a:rPr>
              <a:t>perform an abdominal CT with contrast</a:t>
            </a:r>
          </a:p>
          <a:p>
            <a:r>
              <a:rPr lang="en" altLang="ja-JP" sz="1600" dirty="0">
                <a:latin typeface="Book Antiqua" panose="02040602050305030304" pitchFamily="18" charset="0"/>
                <a:ea typeface="Meiryo" panose="020B0604030504040204" pitchFamily="34" charset="-128"/>
                <a:cs typeface="Book Antiqua" charset="0"/>
              </a:rPr>
              <a:t>e </a:t>
            </a:r>
            <a:r>
              <a:rPr lang="ja-JP" altLang="en-US" sz="1600">
                <a:latin typeface="Book Antiqua" panose="02040602050305030304" pitchFamily="18" charset="0"/>
                <a:ea typeface="Meiryo" panose="020B0604030504040204" pitchFamily="34" charset="-128"/>
                <a:cs typeface="Book Antiqua" charset="0"/>
              </a:rPr>
              <a:t> </a:t>
            </a:r>
            <a:r>
              <a:rPr lang="en" altLang="ja-JP" sz="1600" dirty="0">
                <a:latin typeface="Book Antiqua" panose="02040602050305030304" pitchFamily="18" charset="0"/>
                <a:ea typeface="Meiryo" panose="020B0604030504040204" pitchFamily="34" charset="-128"/>
                <a:cs typeface="Book Antiqua" charset="0"/>
              </a:rPr>
              <a:t>perform an upper gastrointestinal endoscopy</a:t>
            </a:r>
          </a:p>
        </p:txBody>
      </p:sp>
      <p:sp>
        <p:nvSpPr>
          <p:cNvPr id="8" name="正方形/長方形 7"/>
          <p:cNvSpPr/>
          <p:nvPr/>
        </p:nvSpPr>
        <p:spPr>
          <a:xfrm>
            <a:off x="6732240" y="6254750"/>
            <a:ext cx="1814920"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b</a:t>
            </a:r>
            <a:endParaRPr lang="ja-JP" altLang="en-US" sz="2800">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2505712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25</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1745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113</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E</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 41 </a:t>
            </a:r>
          </a:p>
        </p:txBody>
      </p:sp>
      <p:sp>
        <p:nvSpPr>
          <p:cNvPr id="8" name="正方形/長方形 7"/>
          <p:cNvSpPr/>
          <p:nvPr/>
        </p:nvSpPr>
        <p:spPr>
          <a:xfrm>
            <a:off x="7092280" y="6225599"/>
            <a:ext cx="1814920"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b</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883151"/>
            <a:ext cx="8228236" cy="5755422"/>
          </a:xfrm>
          <a:prstGeom prst="rect">
            <a:avLst/>
          </a:prstGeom>
        </p:spPr>
        <p:txBody>
          <a:bodyPr wrap="square">
            <a:spAutoFit/>
          </a:bodyPr>
          <a:lstStyle/>
          <a:p>
            <a:r>
              <a:rPr lang="en-US" altLang="ja-JP" sz="1600" dirty="0">
                <a:latin typeface="Book Antiqua" panose="02040602050305030304" pitchFamily="18" charset="0"/>
                <a:ea typeface="Meiryo" panose="020B0604030504040204" pitchFamily="34" charset="-128"/>
              </a:rPr>
              <a:t>63</a:t>
            </a:r>
            <a:r>
              <a:rPr lang="ja-JP" altLang="en-US" sz="1600">
                <a:latin typeface="Book Antiqua" panose="02040602050305030304" pitchFamily="18" charset="0"/>
                <a:ea typeface="Meiryo" panose="020B0604030504040204" pitchFamily="34" charset="-128"/>
              </a:rPr>
              <a:t>歳の女性。</a:t>
            </a:r>
            <a:r>
              <a:rPr lang="en-US" altLang="ja-JP" sz="1600" dirty="0">
                <a:latin typeface="Book Antiqua" panose="02040602050305030304" pitchFamily="18" charset="0"/>
                <a:ea typeface="Meiryo" panose="020B0604030504040204" pitchFamily="34" charset="-128"/>
              </a:rPr>
              <a:t>7</a:t>
            </a:r>
            <a:r>
              <a:rPr lang="ja-JP" altLang="en-US" sz="1600">
                <a:latin typeface="Book Antiqua" panose="02040602050305030304" pitchFamily="18" charset="0"/>
                <a:ea typeface="Meiryo" panose="020B0604030504040204" pitchFamily="34" charset="-128"/>
              </a:rPr>
              <a:t>月末の正午過ぎ、救急外来に日本語の話せない外国人女性が救急車で搬入された。救急車で同行した配偶者（外国人）が病院の臨床修練外国医師に話した内容と患者の所見をまとめた診療記録を示す。</a:t>
            </a:r>
          </a:p>
          <a:p>
            <a:endParaRPr lang="en" altLang="ja-JP" sz="1600" dirty="0">
              <a:latin typeface="Book Antiqua" panose="02040602050305030304" pitchFamily="18" charset="0"/>
              <a:ea typeface="Meiryo" panose="020B0604030504040204" pitchFamily="34" charset="-128"/>
            </a:endParaRPr>
          </a:p>
          <a:p>
            <a:r>
              <a:rPr lang="en" altLang="ja-JP" sz="1600" dirty="0">
                <a:latin typeface="Book Antiqua" panose="02040602050305030304" pitchFamily="18" charset="0"/>
                <a:ea typeface="Meiryo" panose="020B0604030504040204" pitchFamily="34" charset="-128"/>
              </a:rPr>
              <a:t>The patient felt faint while walking on the beach. Shen then sat under a shade where she vomited. She complained of headache and dizziness before fainting. Her face turned red and her breathing became rapid.</a:t>
            </a:r>
          </a:p>
          <a:p>
            <a:r>
              <a:rPr lang="en" altLang="ja-JP" sz="1600" dirty="0">
                <a:latin typeface="Book Antiqua" panose="02040602050305030304" pitchFamily="18" charset="0"/>
                <a:ea typeface="Meiryo" panose="020B0604030504040204" pitchFamily="34" charset="-128"/>
              </a:rPr>
              <a:t>Physical examination</a:t>
            </a:r>
          </a:p>
          <a:p>
            <a:r>
              <a:rPr lang="en" altLang="ja-JP" sz="1600" dirty="0">
                <a:latin typeface="Book Antiqua" panose="02040602050305030304" pitchFamily="18" charset="0"/>
                <a:ea typeface="Meiryo" panose="020B0604030504040204" pitchFamily="34" charset="-128"/>
              </a:rPr>
              <a:t>        • Body temperature: 39.2℃.</a:t>
            </a:r>
          </a:p>
          <a:p>
            <a:r>
              <a:rPr lang="en" altLang="ja-JP" sz="1600" dirty="0">
                <a:latin typeface="Book Antiqua" panose="02040602050305030304" pitchFamily="18" charset="0"/>
                <a:ea typeface="Meiryo" panose="020B0604030504040204" pitchFamily="34" charset="-128"/>
              </a:rPr>
              <a:t>        • Conscious level: Glasgow Coma Scale E3 V4 M5.</a:t>
            </a:r>
          </a:p>
          <a:p>
            <a:r>
              <a:rPr lang="en" altLang="ja-JP" sz="1600" dirty="0">
                <a:latin typeface="Book Antiqua" panose="02040602050305030304" pitchFamily="18" charset="0"/>
                <a:ea typeface="Meiryo" panose="020B0604030504040204" pitchFamily="34" charset="-128"/>
              </a:rPr>
              <a:t>        • Skin: generally hot, flushed and dry.</a:t>
            </a:r>
          </a:p>
          <a:p>
            <a:r>
              <a:rPr lang="en" altLang="ja-JP" sz="1600" dirty="0">
                <a:latin typeface="Book Antiqua" panose="02040602050305030304" pitchFamily="18" charset="0"/>
                <a:ea typeface="Meiryo" panose="020B0604030504040204" pitchFamily="34" charset="-128"/>
              </a:rPr>
              <a:t>        • Heart rate: 140/min, regular.</a:t>
            </a:r>
          </a:p>
          <a:p>
            <a:r>
              <a:rPr lang="en" altLang="ja-JP" sz="1600" dirty="0">
                <a:latin typeface="Book Antiqua" panose="02040602050305030304" pitchFamily="18" charset="0"/>
                <a:ea typeface="Meiryo" panose="020B0604030504040204" pitchFamily="34" charset="-128"/>
              </a:rPr>
              <a:t>        • Blood Pressure: 86/60 mmHg.</a:t>
            </a:r>
          </a:p>
          <a:p>
            <a:r>
              <a:rPr lang="en" altLang="ja-JP" sz="1600" dirty="0">
                <a:latin typeface="Book Antiqua" panose="02040602050305030304" pitchFamily="18" charset="0"/>
                <a:ea typeface="Meiryo" panose="020B0604030504040204" pitchFamily="34" charset="-128"/>
              </a:rPr>
              <a:t>        • Respiratory rate: 24/min, shallow.</a:t>
            </a:r>
          </a:p>
          <a:p>
            <a:r>
              <a:rPr lang="en" altLang="ja-JP" sz="1600" dirty="0">
                <a:latin typeface="Book Antiqua" panose="02040602050305030304" pitchFamily="18" charset="0"/>
                <a:ea typeface="Meiryo" panose="020B0604030504040204" pitchFamily="34" charset="-128"/>
              </a:rPr>
              <a:t>        • No hemiplegia.</a:t>
            </a:r>
          </a:p>
          <a:p>
            <a:r>
              <a:rPr lang="en" altLang="ja-JP" sz="1600" dirty="0">
                <a:latin typeface="Book Antiqua" panose="02040602050305030304" pitchFamily="18" charset="0"/>
                <a:ea typeface="Meiryo" panose="020B0604030504040204" pitchFamily="34" charset="-128"/>
              </a:rPr>
              <a:t>        • Muscle spasms in limbs.</a:t>
            </a:r>
          </a:p>
          <a:p>
            <a:endParaRPr lang="en-US" altLang="ja-JP" sz="1600" dirty="0">
              <a:latin typeface="Book Antiqua" panose="02040602050305030304" pitchFamily="18" charset="0"/>
              <a:ea typeface="Meiryo" panose="020B0604030504040204" pitchFamily="34" charset="-128"/>
            </a:endParaRPr>
          </a:p>
          <a:p>
            <a:r>
              <a:rPr lang="ja-JP" altLang="en-US" sz="1600">
                <a:latin typeface="Book Antiqua" panose="02040602050305030304" pitchFamily="18" charset="0"/>
                <a:ea typeface="Meiryo" panose="020B0604030504040204" pitchFamily="34" charset="-128"/>
              </a:rPr>
              <a:t>まず行うべきなのはどれか。</a:t>
            </a:r>
          </a:p>
          <a:p>
            <a:r>
              <a:rPr lang="en" altLang="ja-JP" sz="1600" dirty="0">
                <a:latin typeface="Book Antiqua" panose="02040602050305030304" pitchFamily="18" charset="0"/>
                <a:ea typeface="Meiryo" panose="020B0604030504040204" pitchFamily="34" charset="-128"/>
              </a:rPr>
              <a:t>a  Chest CT</a:t>
            </a:r>
          </a:p>
          <a:p>
            <a:r>
              <a:rPr lang="en" altLang="ja-JP" sz="1600" dirty="0">
                <a:latin typeface="Book Antiqua" panose="02040602050305030304" pitchFamily="18" charset="0"/>
                <a:ea typeface="Meiryo" panose="020B0604030504040204" pitchFamily="34" charset="-128"/>
              </a:rPr>
              <a:t>b  Body cooling</a:t>
            </a:r>
          </a:p>
          <a:p>
            <a:r>
              <a:rPr lang="en" altLang="ja-JP" sz="1600" dirty="0">
                <a:latin typeface="Book Antiqua" panose="02040602050305030304" pitchFamily="18" charset="0"/>
                <a:ea typeface="Meiryo" panose="020B0604030504040204" pitchFamily="34" charset="-128"/>
              </a:rPr>
              <a:t>c  Oral water intake</a:t>
            </a:r>
          </a:p>
          <a:p>
            <a:r>
              <a:rPr lang="en" altLang="ja-JP" sz="1600" dirty="0">
                <a:latin typeface="Book Antiqua" panose="02040602050305030304" pitchFamily="18" charset="0"/>
                <a:ea typeface="Meiryo" panose="020B0604030504040204" pitchFamily="34" charset="-128"/>
              </a:rPr>
              <a:t>d  Tracheal intubation</a:t>
            </a:r>
          </a:p>
          <a:p>
            <a:r>
              <a:rPr lang="en" altLang="ja-JP" sz="1600" dirty="0">
                <a:latin typeface="Book Antiqua" panose="02040602050305030304" pitchFamily="18" charset="0"/>
                <a:ea typeface="Meiryo" panose="020B0604030504040204" pitchFamily="34" charset="-128"/>
              </a:rPr>
              <a:t>e  Antibiotics infusion</a:t>
            </a:r>
          </a:p>
        </p:txBody>
      </p:sp>
    </p:spTree>
    <p:extLst>
      <p:ext uri="{BB962C8B-B14F-4D97-AF65-F5344CB8AC3E}">
        <p14:creationId xmlns:p14="http://schemas.microsoft.com/office/powerpoint/2010/main" val="1498725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26</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467544" y="253643"/>
            <a:ext cx="40847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112</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B</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32 </a:t>
            </a:r>
          </a:p>
        </p:txBody>
      </p:sp>
      <p:sp>
        <p:nvSpPr>
          <p:cNvPr id="6" name="正方形/長方形 5"/>
          <p:cNvSpPr/>
          <p:nvPr/>
        </p:nvSpPr>
        <p:spPr>
          <a:xfrm>
            <a:off x="467544" y="944550"/>
            <a:ext cx="8496944" cy="5442516"/>
          </a:xfrm>
          <a:prstGeom prst="rect">
            <a:avLst/>
          </a:prstGeom>
        </p:spPr>
        <p:txBody>
          <a:bodyPr wrap="square">
            <a:spAutoFit/>
          </a:bodyPr>
          <a:lstStyle/>
          <a:p>
            <a:pPr>
              <a:spcBef>
                <a:spcPts val="1400"/>
              </a:spcBef>
              <a:spcAft>
                <a:spcPts val="1400"/>
              </a:spcAft>
            </a:pPr>
            <a:r>
              <a:rPr lang="ja-JP" altLang="en-US" sz="1600">
                <a:latin typeface="Book Antiqua" panose="02040602050305030304" pitchFamily="18" charset="0"/>
                <a:ea typeface="Meiryo" panose="020B0604030504040204" pitchFamily="34" charset="-128"/>
              </a:rPr>
              <a:t>救急外来に日本語を話せない</a:t>
            </a:r>
            <a:r>
              <a:rPr lang="en-US" altLang="ja-JP" sz="1600" dirty="0">
                <a:latin typeface="Book Antiqua" panose="02040602050305030304" pitchFamily="18" charset="0"/>
                <a:ea typeface="Meiryo" panose="020B0604030504040204" pitchFamily="34" charset="-128"/>
              </a:rPr>
              <a:t>40</a:t>
            </a:r>
            <a:r>
              <a:rPr lang="ja-JP" altLang="en-US" sz="1600">
                <a:latin typeface="Book Antiqua" panose="02040602050305030304" pitchFamily="18" charset="0"/>
                <a:ea typeface="Meiryo" panose="020B0604030504040204" pitchFamily="34" charset="-128"/>
              </a:rPr>
              <a:t>歳の外国人女性が来院した。病院に勤務している外国人医師が英語で医療面接と身体診察とを行い、記載した診療録の一部を示す。</a:t>
            </a:r>
            <a:endParaRPr lang="en-US" altLang="ja-JP" sz="1600" dirty="0">
              <a:latin typeface="Book Antiqua" panose="02040602050305030304" pitchFamily="18" charset="0"/>
              <a:ea typeface="Meiryo" panose="020B0604030504040204" pitchFamily="34" charset="-128"/>
            </a:endParaRPr>
          </a:p>
          <a:p>
            <a:r>
              <a:rPr lang="en" altLang="ja-JP" sz="1600" dirty="0">
                <a:latin typeface="Book Antiqua" panose="02040602050305030304" pitchFamily="18" charset="0"/>
                <a:ea typeface="Meiryo" panose="020B0604030504040204" pitchFamily="34" charset="-128"/>
                <a:cs typeface="Book Antiqua" charset="0"/>
              </a:rPr>
              <a:t>Presenting Complaint: Severe lower abdominal pain.</a:t>
            </a:r>
          </a:p>
          <a:p>
            <a:endParaRPr lang="en" altLang="ja-JP" sz="1600" dirty="0">
              <a:latin typeface="Book Antiqua" panose="02040602050305030304" pitchFamily="18" charset="0"/>
              <a:ea typeface="Meiryo" panose="020B0604030504040204" pitchFamily="34" charset="-128"/>
              <a:cs typeface="Book Antiqua" charset="0"/>
            </a:endParaRPr>
          </a:p>
          <a:p>
            <a:r>
              <a:rPr lang="en" altLang="ja-JP" sz="1600" dirty="0">
                <a:latin typeface="Book Antiqua" panose="02040602050305030304" pitchFamily="18" charset="0"/>
                <a:ea typeface="Meiryo" panose="020B0604030504040204" pitchFamily="34" charset="-128"/>
                <a:cs typeface="Book Antiqua" charset="0"/>
              </a:rPr>
              <a:t>History of presenting complaint: Sudden onset of right lower abdominal pain 6 hours ago. Pain has been gradually worsening. Slight nausea but no vomiting or diarrhea. Last menstruation was 9 weeks ago. She noticed vaginal spotting* 3 days ago.</a:t>
            </a:r>
          </a:p>
          <a:p>
            <a:endParaRPr lang="en" altLang="ja-JP" sz="1600" dirty="0">
              <a:latin typeface="Book Antiqua" panose="02040602050305030304" pitchFamily="18" charset="0"/>
              <a:ea typeface="Meiryo" panose="020B0604030504040204" pitchFamily="34" charset="-128"/>
              <a:cs typeface="Book Antiqua" charset="0"/>
            </a:endParaRPr>
          </a:p>
          <a:p>
            <a:r>
              <a:rPr lang="en" altLang="ja-JP" sz="1600" dirty="0">
                <a:latin typeface="Book Antiqua" panose="02040602050305030304" pitchFamily="18" charset="0"/>
                <a:ea typeface="Meiryo" panose="020B0604030504040204" pitchFamily="34" charset="-128"/>
                <a:cs typeface="Book Antiqua" charset="0"/>
              </a:rPr>
              <a:t>Past medical and social history: Appendectomy at 18. Married.</a:t>
            </a:r>
          </a:p>
          <a:p>
            <a:endParaRPr lang="en" altLang="ja-JP" sz="1600" dirty="0">
              <a:latin typeface="Book Antiqua" panose="02040602050305030304" pitchFamily="18" charset="0"/>
              <a:ea typeface="Meiryo" panose="020B0604030504040204" pitchFamily="34" charset="-128"/>
              <a:cs typeface="Book Antiqua" charset="0"/>
            </a:endParaRPr>
          </a:p>
          <a:p>
            <a:r>
              <a:rPr lang="en" altLang="ja-JP" sz="1600" dirty="0">
                <a:latin typeface="Book Antiqua" panose="02040602050305030304" pitchFamily="18" charset="0"/>
                <a:ea typeface="Meiryo" panose="020B0604030504040204" pitchFamily="34" charset="-128"/>
                <a:cs typeface="Book Antiqua" charset="0"/>
              </a:rPr>
              <a:t>Examination: Temperature 36.3℃. Right lower abdominal tenderness without rebound tenderness. Bowel sounds are reduced.</a:t>
            </a:r>
          </a:p>
          <a:p>
            <a:endParaRPr lang="en" altLang="ja-JP" sz="1600" dirty="0">
              <a:latin typeface="Book Antiqua" panose="02040602050305030304" pitchFamily="18" charset="0"/>
              <a:ea typeface="Meiryo" panose="020B0604030504040204" pitchFamily="34" charset="-128"/>
              <a:cs typeface="Book Antiqua" charset="0"/>
            </a:endParaRPr>
          </a:p>
          <a:p>
            <a:r>
              <a:rPr lang="en" altLang="ja-JP" sz="1600" dirty="0">
                <a:latin typeface="Book Antiqua" panose="02040602050305030304" pitchFamily="18" charset="0"/>
                <a:ea typeface="Meiryo" panose="020B0604030504040204" pitchFamily="34" charset="-128"/>
                <a:cs typeface="Book Antiqua" charset="0"/>
              </a:rPr>
              <a:t>*vaginal spotting</a:t>
            </a:r>
            <a:r>
              <a:rPr lang="ja-JP" altLang="en" sz="1600">
                <a:latin typeface="Book Antiqua" panose="02040602050305030304" pitchFamily="18" charset="0"/>
                <a:ea typeface="Meiryo" panose="020B0604030504040204" pitchFamily="34" charset="-128"/>
                <a:cs typeface="Book Antiqua" charset="0"/>
              </a:rPr>
              <a:t>（</a:t>
            </a:r>
            <a:r>
              <a:rPr lang="ja-JP" altLang="en-US" sz="1600">
                <a:latin typeface="Book Antiqua" panose="02040602050305030304" pitchFamily="18" charset="0"/>
                <a:ea typeface="Meiryo" panose="020B0604030504040204" pitchFamily="34" charset="-128"/>
                <a:cs typeface="Book Antiqua" charset="0"/>
              </a:rPr>
              <a:t>少量の性器出血）</a:t>
            </a:r>
            <a:endParaRPr lang="en-US" altLang="ja-JP" sz="1600" dirty="0">
              <a:latin typeface="Book Antiqua" panose="02040602050305030304" pitchFamily="18" charset="0"/>
              <a:ea typeface="Meiryo" panose="020B0604030504040204" pitchFamily="34" charset="-128"/>
              <a:cs typeface="Book Antiqua" charset="0"/>
            </a:endParaRPr>
          </a:p>
          <a:p>
            <a:endParaRPr lang="en-US" altLang="ja-JP" sz="1600" dirty="0">
              <a:latin typeface="Book Antiqua" panose="02040602050305030304" pitchFamily="18" charset="0"/>
              <a:ea typeface="Meiryo" panose="020B0604030504040204" pitchFamily="34" charset="-128"/>
            </a:endParaRPr>
          </a:p>
          <a:p>
            <a:r>
              <a:rPr lang="ja-JP" altLang="en-US" sz="1600">
                <a:latin typeface="Book Antiqua" panose="02040602050305030304" pitchFamily="18" charset="0"/>
                <a:ea typeface="Meiryo" panose="020B0604030504040204" pitchFamily="34" charset="-128"/>
              </a:rPr>
              <a:t>可能性の高い疾患はどれか。</a:t>
            </a:r>
          </a:p>
          <a:p>
            <a:r>
              <a:rPr lang="ja-JP" altLang="en-US" sz="1600">
                <a:latin typeface="Book Antiqua" panose="02040602050305030304" pitchFamily="18" charset="0"/>
                <a:ea typeface="Meiryo" panose="020B0604030504040204" pitchFamily="34" charset="-128"/>
              </a:rPr>
              <a:t>a </a:t>
            </a:r>
            <a:r>
              <a:rPr lang="en-US" altLang="ja-JP" sz="1600" dirty="0">
                <a:latin typeface="Book Antiqua" panose="02040602050305030304" pitchFamily="18" charset="0"/>
                <a:ea typeface="Meiryo" panose="020B0604030504040204" pitchFamily="34" charset="-128"/>
              </a:rPr>
              <a:t> </a:t>
            </a:r>
            <a:r>
              <a:rPr lang="ja-JP" altLang="en-US" sz="1600">
                <a:latin typeface="Book Antiqua" panose="02040602050305030304" pitchFamily="18" charset="0"/>
                <a:ea typeface="Meiryo" panose="020B0604030504040204" pitchFamily="34" charset="-128"/>
              </a:rPr>
              <a:t>Crohn's disease</a:t>
            </a:r>
          </a:p>
          <a:p>
            <a:r>
              <a:rPr lang="ja-JP" altLang="en-US" sz="1600">
                <a:latin typeface="Book Antiqua" panose="02040602050305030304" pitchFamily="18" charset="0"/>
                <a:ea typeface="Meiryo" panose="020B0604030504040204" pitchFamily="34" charset="-128"/>
              </a:rPr>
              <a:t>b </a:t>
            </a:r>
            <a:r>
              <a:rPr lang="en-US" altLang="ja-JP" sz="1600" dirty="0">
                <a:latin typeface="Book Antiqua" panose="02040602050305030304" pitchFamily="18" charset="0"/>
                <a:ea typeface="Meiryo" panose="020B0604030504040204" pitchFamily="34" charset="-128"/>
              </a:rPr>
              <a:t> </a:t>
            </a:r>
            <a:r>
              <a:rPr lang="ja-JP" altLang="en-US" sz="1600">
                <a:latin typeface="Book Antiqua" panose="02040602050305030304" pitchFamily="18" charset="0"/>
                <a:ea typeface="Meiryo" panose="020B0604030504040204" pitchFamily="34" charset="-128"/>
              </a:rPr>
              <a:t>Ectopic pregnancy</a:t>
            </a:r>
          </a:p>
          <a:p>
            <a:r>
              <a:rPr lang="ja-JP" altLang="en-US" sz="1600">
                <a:latin typeface="Book Antiqua" panose="02040602050305030304" pitchFamily="18" charset="0"/>
                <a:ea typeface="Meiryo" panose="020B0604030504040204" pitchFamily="34" charset="-128"/>
              </a:rPr>
              <a:t>c </a:t>
            </a:r>
            <a:r>
              <a:rPr lang="en-US" altLang="ja-JP" sz="1600" dirty="0">
                <a:latin typeface="Book Antiqua" panose="02040602050305030304" pitchFamily="18" charset="0"/>
                <a:ea typeface="Meiryo" panose="020B0604030504040204" pitchFamily="34" charset="-128"/>
              </a:rPr>
              <a:t> </a:t>
            </a:r>
            <a:r>
              <a:rPr lang="ja-JP" altLang="en-US" sz="1600">
                <a:latin typeface="Book Antiqua" panose="02040602050305030304" pitchFamily="18" charset="0"/>
                <a:ea typeface="Meiryo" panose="020B0604030504040204" pitchFamily="34" charset="-128"/>
              </a:rPr>
              <a:t>Pelvic inflammatory disease</a:t>
            </a:r>
          </a:p>
          <a:p>
            <a:r>
              <a:rPr lang="ja-JP" altLang="en-US" sz="1600">
                <a:latin typeface="Book Antiqua" panose="02040602050305030304" pitchFamily="18" charset="0"/>
                <a:ea typeface="Meiryo" panose="020B0604030504040204" pitchFamily="34" charset="-128"/>
              </a:rPr>
              <a:t>d </a:t>
            </a:r>
            <a:r>
              <a:rPr lang="en-US" altLang="ja-JP" sz="1600" dirty="0">
                <a:latin typeface="Book Antiqua" panose="02040602050305030304" pitchFamily="18" charset="0"/>
                <a:ea typeface="Meiryo" panose="020B0604030504040204" pitchFamily="34" charset="-128"/>
              </a:rPr>
              <a:t> </a:t>
            </a:r>
            <a:r>
              <a:rPr lang="ja-JP" altLang="en-US" sz="1600">
                <a:latin typeface="Book Antiqua" panose="02040602050305030304" pitchFamily="18" charset="0"/>
                <a:ea typeface="Meiryo" panose="020B0604030504040204" pitchFamily="34" charset="-128"/>
              </a:rPr>
              <a:t>Premenstrual syndrome</a:t>
            </a:r>
          </a:p>
          <a:p>
            <a:r>
              <a:rPr lang="ja-JP" altLang="en-US" sz="1600">
                <a:latin typeface="Book Antiqua" panose="02040602050305030304" pitchFamily="18" charset="0"/>
                <a:ea typeface="Meiryo" panose="020B0604030504040204" pitchFamily="34" charset="-128"/>
              </a:rPr>
              <a:t>e </a:t>
            </a:r>
            <a:r>
              <a:rPr lang="en-US" altLang="ja-JP" sz="1600" dirty="0">
                <a:latin typeface="Book Antiqua" panose="02040602050305030304" pitchFamily="18" charset="0"/>
                <a:ea typeface="Meiryo" panose="020B0604030504040204" pitchFamily="34" charset="-128"/>
              </a:rPr>
              <a:t> </a:t>
            </a:r>
            <a:r>
              <a:rPr lang="ja-JP" altLang="en-US" sz="1600">
                <a:latin typeface="Book Antiqua" panose="02040602050305030304" pitchFamily="18" charset="0"/>
                <a:ea typeface="Meiryo" panose="020B0604030504040204" pitchFamily="34" charset="-128"/>
              </a:rPr>
              <a:t>Ureterolithiasis</a:t>
            </a:r>
            <a:endParaRPr lang="ja-JP" altLang="en-US">
              <a:latin typeface="Book Antiqua" panose="02040602050305030304" pitchFamily="18" charset="0"/>
              <a:ea typeface="Meiryo" panose="020B0604030504040204" pitchFamily="34" charset="-128"/>
              <a:cs typeface="Book Antiqua" charset="0"/>
            </a:endParaRPr>
          </a:p>
        </p:txBody>
      </p:sp>
      <p:sp>
        <p:nvSpPr>
          <p:cNvPr id="8" name="正方形/長方形 7"/>
          <p:cNvSpPr/>
          <p:nvPr/>
        </p:nvSpPr>
        <p:spPr>
          <a:xfrm>
            <a:off x="6732240" y="6254750"/>
            <a:ext cx="1814920"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b</a:t>
            </a:r>
            <a:endParaRPr lang="ja-JP" altLang="en-US" sz="2800">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1820695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88224" y="6309320"/>
            <a:ext cx="2057400" cy="365125"/>
          </a:xfrm>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27</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655135" y="277485"/>
            <a:ext cx="40847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112</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E</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31 </a:t>
            </a:r>
          </a:p>
        </p:txBody>
      </p:sp>
      <p:sp>
        <p:nvSpPr>
          <p:cNvPr id="6" name="正方形/長方形 5"/>
          <p:cNvSpPr/>
          <p:nvPr/>
        </p:nvSpPr>
        <p:spPr>
          <a:xfrm>
            <a:off x="597818" y="1077713"/>
            <a:ext cx="8208912" cy="4457631"/>
          </a:xfrm>
          <a:prstGeom prst="rect">
            <a:avLst/>
          </a:prstGeom>
        </p:spPr>
        <p:txBody>
          <a:bodyPr wrap="square">
            <a:spAutoFit/>
          </a:bodyPr>
          <a:lstStyle/>
          <a:p>
            <a:pPr>
              <a:spcBef>
                <a:spcPts val="1400"/>
              </a:spcBef>
              <a:spcAft>
                <a:spcPts val="1400"/>
              </a:spcAft>
            </a:pPr>
            <a:r>
              <a:rPr lang="ja-JP" altLang="en-US" sz="1600">
                <a:latin typeface="Book Antiqua" panose="02040602050305030304" pitchFamily="18" charset="0"/>
                <a:ea typeface="Meiryo" panose="020B0604030504040204" pitchFamily="34" charset="-128"/>
              </a:rPr>
              <a:t>北米での医学会参加のため搭乗していた旅客機内でドクターコールがあり対応した。目的地の空港のスタッフに情報提供した方が良いと判断し、乗務員に伝えたところ、「所見をメモして欲しい」と依頼され記載した文面を示す。</a:t>
            </a:r>
            <a:endParaRPr lang="en-US" altLang="ja-JP" sz="1600" dirty="0">
              <a:latin typeface="Book Antiqua" panose="02040602050305030304" pitchFamily="18" charset="0"/>
              <a:ea typeface="Meiryo" panose="020B0604030504040204" pitchFamily="34" charset="-128"/>
            </a:endParaRPr>
          </a:p>
          <a:p>
            <a:r>
              <a:rPr lang="en" altLang="ja-JP" sz="1600" dirty="0">
                <a:latin typeface="Book Antiqua" panose="02040602050305030304" pitchFamily="18" charset="0"/>
                <a:ea typeface="Meiryo" panose="020B0604030504040204" pitchFamily="34" charset="-128"/>
                <a:cs typeface="Book Antiqua" charset="0"/>
              </a:rPr>
              <a:t>A 78-year-old female passenger has developed swelling of her left lower leg towards the end of a long-haul flight. She does not complain of any pain at rest. </a:t>
            </a:r>
          </a:p>
          <a:p>
            <a:r>
              <a:rPr lang="en" altLang="ja-JP" sz="1600" dirty="0">
                <a:latin typeface="Book Antiqua" panose="02040602050305030304" pitchFamily="18" charset="0"/>
                <a:ea typeface="Meiryo" panose="020B0604030504040204" pitchFamily="34" charset="-128"/>
                <a:cs typeface="Book Antiqua" charset="0"/>
              </a:rPr>
              <a:t>She has pitting edema of there left lower leg, but no color or temperature changes are observed. Calf pain is induced on dorsiflexion of her left foot. </a:t>
            </a:r>
          </a:p>
          <a:p>
            <a:r>
              <a:rPr lang="en" altLang="ja-JP" sz="1600" dirty="0">
                <a:latin typeface="Book Antiqua" panose="02040602050305030304" pitchFamily="18" charset="0"/>
                <a:ea typeface="Meiryo" panose="020B0604030504040204" pitchFamily="34" charset="-128"/>
                <a:cs typeface="Book Antiqua" charset="0"/>
              </a:rPr>
              <a:t>Because she suffers from shortness of breath, the possibility of pulmonary embolism should be considered and transfer to an appropriate hospital is advised.</a:t>
            </a:r>
          </a:p>
          <a:p>
            <a:endParaRPr lang="en" altLang="ja-JP" sz="1600" dirty="0">
              <a:latin typeface="Book Antiqua" panose="02040602050305030304" pitchFamily="18" charset="0"/>
              <a:ea typeface="Meiryo" panose="020B0604030504040204" pitchFamily="34" charset="-128"/>
              <a:cs typeface="Book Antiqua" charset="0"/>
            </a:endParaRPr>
          </a:p>
          <a:p>
            <a:r>
              <a:rPr lang="ja-JP" altLang="en-US" sz="1600">
                <a:latin typeface="Book Antiqua" panose="02040602050305030304" pitchFamily="18" charset="0"/>
                <a:ea typeface="Meiryo" panose="020B0604030504040204" pitchFamily="34" charset="-128"/>
                <a:cs typeface="Book Antiqua" charset="0"/>
              </a:rPr>
              <a:t>原因として考えられるのはどれか。</a:t>
            </a:r>
          </a:p>
          <a:p>
            <a:endParaRPr lang="ja-JP" altLang="en-US" sz="1600">
              <a:latin typeface="Book Antiqua" panose="02040602050305030304" pitchFamily="18" charset="0"/>
              <a:ea typeface="Meiryo" panose="020B0604030504040204" pitchFamily="34" charset="-128"/>
              <a:cs typeface="Book Antiqua" charset="0"/>
            </a:endParaRPr>
          </a:p>
          <a:p>
            <a:r>
              <a:rPr lang="en" altLang="ja-JP" sz="1600" dirty="0">
                <a:latin typeface="Book Antiqua" panose="02040602050305030304" pitchFamily="18" charset="0"/>
                <a:ea typeface="Meiryo" panose="020B0604030504040204" pitchFamily="34" charset="-128"/>
                <a:cs typeface="Book Antiqua" charset="0"/>
              </a:rPr>
              <a:t>a  Acute kidney injury</a:t>
            </a:r>
          </a:p>
          <a:p>
            <a:r>
              <a:rPr lang="en" altLang="ja-JP" sz="1600" dirty="0">
                <a:latin typeface="Book Antiqua" panose="02040602050305030304" pitchFamily="18" charset="0"/>
                <a:ea typeface="Meiryo" panose="020B0604030504040204" pitchFamily="34" charset="-128"/>
                <a:cs typeface="Book Antiqua" charset="0"/>
              </a:rPr>
              <a:t>b  Deep venous thrombosis</a:t>
            </a:r>
          </a:p>
          <a:p>
            <a:r>
              <a:rPr lang="en" altLang="ja-JP" sz="1600" dirty="0">
                <a:latin typeface="Book Antiqua" panose="02040602050305030304" pitchFamily="18" charset="0"/>
                <a:ea typeface="Meiryo" panose="020B0604030504040204" pitchFamily="34" charset="-128"/>
                <a:cs typeface="Book Antiqua" charset="0"/>
              </a:rPr>
              <a:t>c  Femoral neck fracture</a:t>
            </a:r>
          </a:p>
          <a:p>
            <a:r>
              <a:rPr lang="en" altLang="ja-JP" sz="1600" dirty="0">
                <a:latin typeface="Book Antiqua" panose="02040602050305030304" pitchFamily="18" charset="0"/>
                <a:ea typeface="Meiryo" panose="020B0604030504040204" pitchFamily="34" charset="-128"/>
                <a:cs typeface="Book Antiqua" charset="0"/>
              </a:rPr>
              <a:t>d  Heart failure</a:t>
            </a:r>
          </a:p>
          <a:p>
            <a:r>
              <a:rPr lang="en" altLang="ja-JP" sz="1600" dirty="0">
                <a:latin typeface="Book Antiqua" panose="02040602050305030304" pitchFamily="18" charset="0"/>
                <a:ea typeface="Meiryo" panose="020B0604030504040204" pitchFamily="34" charset="-128"/>
                <a:cs typeface="Book Antiqua" charset="0"/>
              </a:rPr>
              <a:t>e  Peripheral arterial disease</a:t>
            </a:r>
          </a:p>
        </p:txBody>
      </p:sp>
      <p:sp>
        <p:nvSpPr>
          <p:cNvPr id="8" name="正方形/長方形 7"/>
          <p:cNvSpPr/>
          <p:nvPr/>
        </p:nvSpPr>
        <p:spPr>
          <a:xfrm>
            <a:off x="6862514" y="6207719"/>
            <a:ext cx="1814920"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b</a:t>
            </a:r>
            <a:endParaRPr lang="ja-JP" altLang="en-US" sz="2800">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3725696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28</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395536" y="260648"/>
            <a:ext cx="41200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111</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C</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17 </a:t>
            </a:r>
          </a:p>
        </p:txBody>
      </p:sp>
      <p:sp>
        <p:nvSpPr>
          <p:cNvPr id="6" name="正方形/長方形 5"/>
          <p:cNvSpPr/>
          <p:nvPr/>
        </p:nvSpPr>
        <p:spPr>
          <a:xfrm>
            <a:off x="524860" y="980728"/>
            <a:ext cx="8295611" cy="5504071"/>
          </a:xfrm>
          <a:prstGeom prst="rect">
            <a:avLst/>
          </a:prstGeom>
        </p:spPr>
        <p:txBody>
          <a:bodyPr wrap="square">
            <a:spAutoFit/>
          </a:bodyPr>
          <a:lstStyle/>
          <a:p>
            <a:pPr>
              <a:spcBef>
                <a:spcPts val="1400"/>
              </a:spcBef>
              <a:spcAft>
                <a:spcPts val="1400"/>
              </a:spcAft>
            </a:pPr>
            <a:r>
              <a:rPr lang="ja-JP" altLang="en-US">
                <a:solidFill>
                  <a:srgbClr val="212121"/>
                </a:solidFill>
                <a:latin typeface="Book Antiqua" panose="02040602050305030304" pitchFamily="18" charset="0"/>
                <a:ea typeface="Meiryo" panose="020B0604030504040204" pitchFamily="34" charset="-128"/>
              </a:rPr>
              <a:t>救急外来に日本語の話せない</a:t>
            </a:r>
            <a:r>
              <a:rPr lang="en-US" altLang="ja-JP" dirty="0">
                <a:solidFill>
                  <a:srgbClr val="212121"/>
                </a:solidFill>
                <a:latin typeface="Book Antiqua" panose="02040602050305030304" pitchFamily="18" charset="0"/>
                <a:ea typeface="Meiryo" panose="020B0604030504040204" pitchFamily="34" charset="-128"/>
              </a:rPr>
              <a:t>68</a:t>
            </a:r>
            <a:r>
              <a:rPr lang="ja-JP" altLang="en-US">
                <a:solidFill>
                  <a:srgbClr val="212121"/>
                </a:solidFill>
                <a:latin typeface="Book Antiqua" panose="02040602050305030304" pitchFamily="18" charset="0"/>
                <a:ea typeface="Meiryo" panose="020B0604030504040204" pitchFamily="34" charset="-128"/>
              </a:rPr>
              <a:t>歳の外国人男性が来院した。対応した臨床修練外国医師が診察と検査を行い記載した診療録の一部を示す。</a:t>
            </a:r>
            <a:endParaRPr lang="en-US" altLang="ja-JP" dirty="0">
              <a:solidFill>
                <a:srgbClr val="212121"/>
              </a:solidFill>
              <a:latin typeface="Book Antiqua" panose="02040602050305030304" pitchFamily="18" charset="0"/>
              <a:ea typeface="Meiryo" panose="020B0604030504040204" pitchFamily="34" charset="-128"/>
            </a:endParaRPr>
          </a:p>
          <a:p>
            <a:r>
              <a:rPr lang="ja-JP" altLang="en-US" sz="1600">
                <a:latin typeface="Book Antiqua" panose="02040602050305030304" pitchFamily="18" charset="0"/>
                <a:ea typeface="Meiryo" panose="020B0604030504040204" pitchFamily="34" charset="-128"/>
                <a:cs typeface="Book Antiqua" charset="0"/>
              </a:rPr>
              <a:t>Presenting complaint: Abdominal pain at the left lower quadrant.</a:t>
            </a:r>
          </a:p>
          <a:p>
            <a:r>
              <a:rPr lang="ja-JP" altLang="en-US" sz="1600">
                <a:latin typeface="Book Antiqua" panose="02040602050305030304" pitchFamily="18" charset="0"/>
                <a:ea typeface="Meiryo" panose="020B0604030504040204" pitchFamily="34" charset="-128"/>
                <a:cs typeface="Book Antiqua" charset="0"/>
              </a:rPr>
              <a:t>History of present complaint:</a:t>
            </a:r>
            <a:r>
              <a:rPr lang="en-US" altLang="ja-JP" sz="1600" dirty="0">
                <a:latin typeface="Book Antiqua" panose="02040602050305030304" pitchFamily="18" charset="0"/>
                <a:ea typeface="Meiryo" panose="020B0604030504040204" pitchFamily="34" charset="-128"/>
                <a:cs typeface="Book Antiqua" charset="0"/>
              </a:rPr>
              <a:t> </a:t>
            </a:r>
            <a:r>
              <a:rPr lang="ja-JP" altLang="en-US" sz="1600">
                <a:latin typeface="Book Antiqua" panose="02040602050305030304" pitchFamily="18" charset="0"/>
                <a:ea typeface="Meiryo" panose="020B0604030504040204" pitchFamily="34" charset="-128"/>
                <a:cs typeface="Book Antiqua" charset="0"/>
              </a:rPr>
              <a:t>Sudden onset of sharp pain at the left lower abdomen 3 days ago.</a:t>
            </a:r>
            <a:r>
              <a:rPr lang="en-US" altLang="ja-JP" sz="1600" dirty="0">
                <a:latin typeface="Book Antiqua" panose="02040602050305030304" pitchFamily="18" charset="0"/>
                <a:ea typeface="Meiryo" panose="020B0604030504040204" pitchFamily="34" charset="-128"/>
                <a:cs typeface="Book Antiqua" charset="0"/>
              </a:rPr>
              <a:t> </a:t>
            </a:r>
            <a:r>
              <a:rPr lang="ja-JP" altLang="en-US" sz="1600">
                <a:latin typeface="Book Antiqua" panose="02040602050305030304" pitchFamily="18" charset="0"/>
                <a:ea typeface="Meiryo" panose="020B0604030504040204" pitchFamily="34" charset="-128"/>
                <a:cs typeface="Book Antiqua" charset="0"/>
              </a:rPr>
              <a:t>Associated with nausea and chills.</a:t>
            </a:r>
          </a:p>
          <a:p>
            <a:endParaRPr lang="ja-JP" altLang="en-US" sz="1600">
              <a:latin typeface="Book Antiqua" panose="02040602050305030304" pitchFamily="18" charset="0"/>
              <a:ea typeface="Meiryo" panose="020B0604030504040204" pitchFamily="34" charset="-128"/>
              <a:cs typeface="Book Antiqua" charset="0"/>
            </a:endParaRPr>
          </a:p>
          <a:p>
            <a:r>
              <a:rPr lang="ja-JP" altLang="en-US" sz="1600">
                <a:latin typeface="Book Antiqua" panose="02040602050305030304" pitchFamily="18" charset="0"/>
                <a:ea typeface="Meiryo" panose="020B0604030504040204" pitchFamily="34" charset="-128"/>
                <a:cs typeface="Book Antiqua" charset="0"/>
              </a:rPr>
              <a:t>Examination:</a:t>
            </a:r>
          </a:p>
          <a:p>
            <a:r>
              <a:rPr lang="ja-JP" altLang="en-US" sz="1600">
                <a:latin typeface="Book Antiqua" panose="02040602050305030304" pitchFamily="18" charset="0"/>
                <a:ea typeface="Meiryo" panose="020B0604030504040204" pitchFamily="34" charset="-128"/>
                <a:cs typeface="Book Antiqua" charset="0"/>
              </a:rPr>
              <a:t>Temperature 37.2℃</a:t>
            </a:r>
          </a:p>
          <a:p>
            <a:r>
              <a:rPr lang="ja-JP" altLang="en-US" sz="1600">
                <a:latin typeface="Book Antiqua" panose="02040602050305030304" pitchFamily="18" charset="0"/>
                <a:ea typeface="Meiryo" panose="020B0604030504040204" pitchFamily="34" charset="-128"/>
                <a:cs typeface="Book Antiqua" charset="0"/>
              </a:rPr>
              <a:t>No pallor or jaundice.</a:t>
            </a:r>
          </a:p>
          <a:p>
            <a:r>
              <a:rPr lang="ja-JP" altLang="en-US" sz="1600">
                <a:latin typeface="Book Antiqua" panose="02040602050305030304" pitchFamily="18" charset="0"/>
                <a:ea typeface="Meiryo" panose="020B0604030504040204" pitchFamily="34" charset="-128"/>
                <a:cs typeface="Book Antiqua" charset="0"/>
              </a:rPr>
              <a:t>Generalized abdominal distention with abdominal tenderness and localized rebound tenderness at the left lower quadrant. Bowel sounds are reduced. </a:t>
            </a:r>
          </a:p>
          <a:p>
            <a:r>
              <a:rPr lang="ja-JP" altLang="en-US" sz="1600">
                <a:latin typeface="Book Antiqua" panose="02040602050305030304" pitchFamily="18" charset="0"/>
                <a:ea typeface="Meiryo" panose="020B0604030504040204" pitchFamily="34" charset="-128"/>
                <a:cs typeface="Book Antiqua" charset="0"/>
              </a:rPr>
              <a:t>No tenderness or mass on rectal examination.</a:t>
            </a:r>
            <a:br>
              <a:rPr lang="ja-JP" altLang="en-US" sz="1600">
                <a:latin typeface="Book Antiqua" panose="02040602050305030304" pitchFamily="18" charset="0"/>
                <a:ea typeface="Meiryo" panose="020B0604030504040204" pitchFamily="34" charset="-128"/>
                <a:cs typeface="Book Antiqua" charset="0"/>
              </a:rPr>
            </a:br>
            <a:endParaRPr lang="ja-JP" altLang="en-US" sz="1600">
              <a:latin typeface="Book Antiqua" panose="02040602050305030304" pitchFamily="18" charset="0"/>
              <a:ea typeface="Meiryo" panose="020B0604030504040204" pitchFamily="34" charset="-128"/>
              <a:cs typeface="Book Antiqua" charset="0"/>
            </a:endParaRPr>
          </a:p>
          <a:p>
            <a:r>
              <a:rPr lang="ja-JP" altLang="en-US" sz="1600">
                <a:latin typeface="Book Antiqua" panose="02040602050305030304" pitchFamily="18" charset="0"/>
                <a:ea typeface="Meiryo" panose="020B0604030504040204" pitchFamily="34" charset="-128"/>
                <a:cs typeface="Book Antiqua" charset="0"/>
              </a:rPr>
              <a:t>Investigation:</a:t>
            </a:r>
          </a:p>
          <a:p>
            <a:r>
              <a:rPr lang="ja-JP" altLang="en-US" sz="1600">
                <a:latin typeface="Book Antiqua" panose="02040602050305030304" pitchFamily="18" charset="0"/>
                <a:ea typeface="Meiryo" panose="020B0604030504040204" pitchFamily="34" charset="-128"/>
                <a:cs typeface="Book Antiqua" charset="0"/>
              </a:rPr>
              <a:t>WBC count: 11,300/μL, CRP: 9.8 mg/dL.</a:t>
            </a:r>
          </a:p>
          <a:p>
            <a:r>
              <a:rPr lang="ja-JP" altLang="en-US" sz="1600">
                <a:latin typeface="Book Antiqua" panose="02040602050305030304" pitchFamily="18" charset="0"/>
                <a:ea typeface="Meiryo" panose="020B0604030504040204" pitchFamily="34" charset="-128"/>
                <a:cs typeface="Book Antiqua" charset="0"/>
              </a:rPr>
              <a:t>CT: multiple small pouches with thickened bowel walls of the sigmoid colon.</a:t>
            </a:r>
          </a:p>
          <a:p>
            <a:br>
              <a:rPr lang="ja-JP" altLang="en-US" sz="1600">
                <a:latin typeface="Book Antiqua" panose="02040602050305030304" pitchFamily="18" charset="0"/>
                <a:ea typeface="Meiryo" panose="020B0604030504040204" pitchFamily="34" charset="-128"/>
              </a:rPr>
            </a:br>
            <a:r>
              <a:rPr lang="ja-JP" altLang="en-US" sz="1600">
                <a:latin typeface="Book Antiqua" panose="02040602050305030304" pitchFamily="18" charset="0"/>
                <a:ea typeface="Meiryo" panose="020B0604030504040204" pitchFamily="34" charset="-128"/>
                <a:cs typeface="Book Antiqua" charset="0"/>
              </a:rPr>
              <a:t>診断はどれか。</a:t>
            </a:r>
          </a:p>
          <a:p>
            <a:r>
              <a:rPr lang="en" altLang="ja-JP" sz="1600" dirty="0">
                <a:latin typeface="Book Antiqua" panose="02040602050305030304" pitchFamily="18" charset="0"/>
                <a:ea typeface="Meiryo" panose="020B0604030504040204" pitchFamily="34" charset="-128"/>
                <a:cs typeface="Book Antiqua" charset="0"/>
              </a:rPr>
              <a:t>a </a:t>
            </a:r>
            <a:r>
              <a:rPr lang="ja-JP" altLang="en-US" sz="1600">
                <a:latin typeface="Book Antiqua" panose="02040602050305030304" pitchFamily="18" charset="0"/>
                <a:ea typeface="Meiryo" panose="020B0604030504040204" pitchFamily="34" charset="-128"/>
                <a:cs typeface="Book Antiqua" charset="0"/>
              </a:rPr>
              <a:t> Crohn’s disease</a:t>
            </a:r>
            <a:r>
              <a:rPr lang="en-US" altLang="ja-JP" sz="1600" dirty="0">
                <a:latin typeface="Book Antiqua" panose="02040602050305030304" pitchFamily="18" charset="0"/>
                <a:ea typeface="Meiryo" panose="020B0604030504040204" pitchFamily="34" charset="-128"/>
                <a:cs typeface="Book Antiqua" charset="0"/>
              </a:rPr>
              <a:t>		</a:t>
            </a:r>
            <a:r>
              <a:rPr lang="ja-JP" altLang="en-US" sz="1600">
                <a:latin typeface="Book Antiqua" panose="02040602050305030304" pitchFamily="18" charset="0"/>
                <a:ea typeface="Meiryo" panose="020B0604030504040204" pitchFamily="34" charset="-128"/>
                <a:cs typeface="Book Antiqua" charset="0"/>
              </a:rPr>
              <a:t>b </a:t>
            </a:r>
            <a:r>
              <a:rPr lang="en-US" altLang="ja-JP" sz="1600" dirty="0">
                <a:latin typeface="Book Antiqua" panose="02040602050305030304" pitchFamily="18" charset="0"/>
                <a:ea typeface="Meiryo" panose="020B0604030504040204" pitchFamily="34" charset="-128"/>
                <a:cs typeface="Book Antiqua" charset="0"/>
              </a:rPr>
              <a:t> </a:t>
            </a:r>
            <a:r>
              <a:rPr lang="ja-JP" altLang="en-US" sz="1600">
                <a:latin typeface="Book Antiqua" panose="02040602050305030304" pitchFamily="18" charset="0"/>
                <a:ea typeface="Meiryo" panose="020B0604030504040204" pitchFamily="34" charset="-128"/>
                <a:cs typeface="Book Antiqua" charset="0"/>
              </a:rPr>
              <a:t>Sigmoid volvulus</a:t>
            </a:r>
          </a:p>
          <a:p>
            <a:r>
              <a:rPr lang="ja-JP" altLang="en-US" sz="1600">
                <a:latin typeface="Book Antiqua" panose="02040602050305030304" pitchFamily="18" charset="0"/>
                <a:ea typeface="Meiryo" panose="020B0604030504040204" pitchFamily="34" charset="-128"/>
                <a:cs typeface="Book Antiqua" charset="0"/>
              </a:rPr>
              <a:t>c </a:t>
            </a:r>
            <a:r>
              <a:rPr lang="en-US" altLang="ja-JP" sz="1600" dirty="0">
                <a:latin typeface="Book Antiqua" panose="02040602050305030304" pitchFamily="18" charset="0"/>
                <a:ea typeface="Meiryo" panose="020B0604030504040204" pitchFamily="34" charset="-128"/>
                <a:cs typeface="Book Antiqua" charset="0"/>
              </a:rPr>
              <a:t> </a:t>
            </a:r>
            <a:r>
              <a:rPr lang="ja-JP" altLang="en-US" sz="1600">
                <a:latin typeface="Book Antiqua" panose="02040602050305030304" pitchFamily="18" charset="0"/>
                <a:ea typeface="Meiryo" panose="020B0604030504040204" pitchFamily="34" charset="-128"/>
                <a:cs typeface="Book Antiqua" charset="0"/>
              </a:rPr>
              <a:t>Acute appendicitis</a:t>
            </a:r>
            <a:r>
              <a:rPr lang="en-US" altLang="ja-JP" sz="1600" dirty="0">
                <a:latin typeface="Book Antiqua" panose="02040602050305030304" pitchFamily="18" charset="0"/>
                <a:ea typeface="Meiryo" panose="020B0604030504040204" pitchFamily="34" charset="-128"/>
                <a:cs typeface="Book Antiqua" charset="0"/>
              </a:rPr>
              <a:t>	</a:t>
            </a:r>
            <a:r>
              <a:rPr lang="ja-JP" altLang="en-US" sz="1600">
                <a:latin typeface="Book Antiqua" panose="02040602050305030304" pitchFamily="18" charset="0"/>
                <a:ea typeface="Meiryo" panose="020B0604030504040204" pitchFamily="34" charset="-128"/>
                <a:cs typeface="Book Antiqua" charset="0"/>
              </a:rPr>
              <a:t>d </a:t>
            </a:r>
            <a:r>
              <a:rPr lang="en-US" altLang="ja-JP" sz="1600" dirty="0">
                <a:latin typeface="Book Antiqua" panose="02040602050305030304" pitchFamily="18" charset="0"/>
                <a:ea typeface="Meiryo" panose="020B0604030504040204" pitchFamily="34" charset="-128"/>
                <a:cs typeface="Book Antiqua" charset="0"/>
              </a:rPr>
              <a:t> </a:t>
            </a:r>
            <a:r>
              <a:rPr lang="ja-JP" altLang="en-US" sz="1600">
                <a:latin typeface="Book Antiqua" panose="02040602050305030304" pitchFamily="18" charset="0"/>
                <a:ea typeface="Meiryo" panose="020B0604030504040204" pitchFamily="34" charset="-128"/>
                <a:cs typeface="Book Antiqua" charset="0"/>
              </a:rPr>
              <a:t>Sigmoid diverticulitis</a:t>
            </a:r>
          </a:p>
          <a:p>
            <a:r>
              <a:rPr lang="ja-JP" altLang="en-US" sz="1600">
                <a:latin typeface="Book Antiqua" panose="02040602050305030304" pitchFamily="18" charset="0"/>
                <a:ea typeface="Meiryo" panose="020B0604030504040204" pitchFamily="34" charset="-128"/>
                <a:cs typeface="Book Antiqua" charset="0"/>
              </a:rPr>
              <a:t>e </a:t>
            </a:r>
            <a:r>
              <a:rPr lang="en-US" altLang="ja-JP" sz="1600" dirty="0">
                <a:latin typeface="Book Antiqua" panose="02040602050305030304" pitchFamily="18" charset="0"/>
                <a:ea typeface="Meiryo" panose="020B0604030504040204" pitchFamily="34" charset="-128"/>
                <a:cs typeface="Book Antiqua" charset="0"/>
              </a:rPr>
              <a:t> </a:t>
            </a:r>
            <a:r>
              <a:rPr lang="ja-JP" altLang="en-US" sz="1600">
                <a:latin typeface="Book Antiqua" panose="02040602050305030304" pitchFamily="18" charset="0"/>
                <a:ea typeface="Meiryo" panose="020B0604030504040204" pitchFamily="34" charset="-128"/>
                <a:cs typeface="Book Antiqua" charset="0"/>
              </a:rPr>
              <a:t>Meckel's diverticulosis</a:t>
            </a:r>
            <a:endParaRPr lang="en-US" altLang="ja-JP" dirty="0">
              <a:solidFill>
                <a:srgbClr val="212121"/>
              </a:solidFill>
              <a:latin typeface="Book Antiqua" panose="02040602050305030304" pitchFamily="18" charset="0"/>
              <a:ea typeface="Meiryo" panose="020B0604030504040204" pitchFamily="34" charset="-128"/>
            </a:endParaRPr>
          </a:p>
        </p:txBody>
      </p:sp>
      <p:sp>
        <p:nvSpPr>
          <p:cNvPr id="8" name="正方形/長方形 7"/>
          <p:cNvSpPr/>
          <p:nvPr/>
        </p:nvSpPr>
        <p:spPr>
          <a:xfrm>
            <a:off x="6732240" y="6254750"/>
            <a:ext cx="1835759"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d</a:t>
            </a:r>
            <a:endParaRPr lang="ja-JP" altLang="en-US" sz="2800">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1439626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29</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395536" y="260648"/>
            <a:ext cx="41633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111</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H</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24 </a:t>
            </a:r>
          </a:p>
        </p:txBody>
      </p:sp>
      <p:sp>
        <p:nvSpPr>
          <p:cNvPr id="6" name="正方形/長方形 5"/>
          <p:cNvSpPr/>
          <p:nvPr/>
        </p:nvSpPr>
        <p:spPr>
          <a:xfrm>
            <a:off x="524861" y="868660"/>
            <a:ext cx="8208912" cy="5965736"/>
          </a:xfrm>
          <a:prstGeom prst="rect">
            <a:avLst/>
          </a:prstGeom>
        </p:spPr>
        <p:txBody>
          <a:bodyPr wrap="square">
            <a:spAutoFit/>
          </a:bodyPr>
          <a:lstStyle/>
          <a:p>
            <a:pPr>
              <a:spcBef>
                <a:spcPts val="1400"/>
              </a:spcBef>
              <a:spcAft>
                <a:spcPts val="1400"/>
              </a:spcAft>
            </a:pPr>
            <a:r>
              <a:rPr lang="ja-JP" altLang="en-US" sz="1600">
                <a:latin typeface="Book Antiqua" panose="02040602050305030304" pitchFamily="18" charset="0"/>
                <a:ea typeface="Meiryo" panose="020B0604030504040204" pitchFamily="34" charset="-128"/>
              </a:rPr>
              <a:t>観光旅行中に倒れたという外国人女性が救急車で搬入された。大きく呼びかけるとかすかに目を開くが意思の疎通は取れない。同行の友人によると持病があるとのことで、女性のかかりつけ医から預かった手紙を差し出した。</a:t>
            </a:r>
            <a:endParaRPr lang="en-US" altLang="ja-JP" sz="1600" dirty="0">
              <a:latin typeface="Book Antiqua" panose="02040602050305030304" pitchFamily="18" charset="0"/>
              <a:ea typeface="Meiryo" panose="020B0604030504040204" pitchFamily="34" charset="-128"/>
            </a:endParaRPr>
          </a:p>
          <a:p>
            <a:r>
              <a:rPr lang="en-US" altLang="ja-JP" sz="1400" dirty="0">
                <a:latin typeface="Book Antiqua" panose="02040602050305030304" pitchFamily="18" charset="0"/>
                <a:ea typeface="Meiryo" panose="020B0604030504040204" pitchFamily="34" charset="-128"/>
                <a:cs typeface="Book Antiqua" charset="0"/>
              </a:rPr>
              <a:t>To whom it may concern:</a:t>
            </a:r>
          </a:p>
          <a:p>
            <a:endParaRPr lang="en-US" altLang="ja-JP" sz="1400" dirty="0">
              <a:latin typeface="Book Antiqua" panose="02040602050305030304" pitchFamily="18" charset="0"/>
              <a:ea typeface="Meiryo" panose="020B0604030504040204" pitchFamily="34" charset="-128"/>
              <a:cs typeface="Book Antiqua" charset="0"/>
            </a:endParaRPr>
          </a:p>
          <a:p>
            <a:r>
              <a:rPr lang="en-US" altLang="ja-JP" sz="1400" dirty="0">
                <a:latin typeface="Book Antiqua" panose="02040602050305030304" pitchFamily="18" charset="0"/>
                <a:ea typeface="Meiryo" panose="020B0604030504040204" pitchFamily="34" charset="-128"/>
                <a:cs typeface="Book Antiqua" charset="0"/>
              </a:rPr>
              <a:t>This is to inform you that Ms. XXX (Birth Date 3/14/1998) has 21-hydroxylase deficiency. Her condition has been well-controlled with 9 alpha-fludrocortisone and hydrocortisone. Although she does not experience any problems during her daily activities, there is a small but certain possibility that she falls into a state of adrenal failure, especially if she is confronted with severe stress on her week-long trip to Japan.</a:t>
            </a:r>
          </a:p>
          <a:p>
            <a:endParaRPr lang="en-US" altLang="ja-JP" sz="1400" dirty="0">
              <a:latin typeface="Book Antiqua" panose="02040602050305030304" pitchFamily="18" charset="0"/>
              <a:ea typeface="Meiryo" panose="020B0604030504040204" pitchFamily="34" charset="-128"/>
              <a:cs typeface="Book Antiqua" charset="0"/>
            </a:endParaRPr>
          </a:p>
          <a:p>
            <a:r>
              <a:rPr lang="en-US" altLang="ja-JP" sz="1400" dirty="0">
                <a:latin typeface="Book Antiqua" panose="02040602050305030304" pitchFamily="18" charset="0"/>
                <a:ea typeface="Meiryo" panose="020B0604030504040204" pitchFamily="34" charset="-128"/>
                <a:cs typeface="Book Antiqua" charset="0"/>
              </a:rPr>
              <a:t>If she complains of severe fatigue, fever, anorexia, or is found unconscious, please give her intravenous hydrocortisone and sodium-containing fluid, and contact an endocrinologist immediately.</a:t>
            </a:r>
            <a:br>
              <a:rPr lang="en-US" altLang="ja-JP" sz="1400" dirty="0">
                <a:latin typeface="Book Antiqua" panose="02040602050305030304" pitchFamily="18" charset="0"/>
                <a:ea typeface="Meiryo" panose="020B0604030504040204" pitchFamily="34" charset="-128"/>
                <a:cs typeface="Book Antiqua" charset="0"/>
              </a:rPr>
            </a:br>
            <a:endParaRPr lang="en-US" altLang="ja-JP" sz="1400" dirty="0">
              <a:latin typeface="Book Antiqua" panose="02040602050305030304" pitchFamily="18" charset="0"/>
              <a:ea typeface="Meiryo" panose="020B0604030504040204" pitchFamily="34" charset="-128"/>
              <a:cs typeface="Book Antiqua" charset="0"/>
            </a:endParaRPr>
          </a:p>
          <a:p>
            <a:r>
              <a:rPr lang="en-US" altLang="ja-JP" sz="1400" dirty="0">
                <a:latin typeface="Book Antiqua" panose="02040602050305030304" pitchFamily="18" charset="0"/>
                <a:ea typeface="Meiryo" panose="020B0604030504040204" pitchFamily="34" charset="-128"/>
                <a:cs typeface="Book Antiqua" charset="0"/>
              </a:rPr>
              <a:t>Thank you for your cooperation.</a:t>
            </a:r>
            <a:br>
              <a:rPr lang="en-US" altLang="ja-JP" sz="1400" dirty="0">
                <a:latin typeface="Book Antiqua" panose="02040602050305030304" pitchFamily="18" charset="0"/>
                <a:ea typeface="Meiryo" panose="020B0604030504040204" pitchFamily="34" charset="-128"/>
                <a:cs typeface="Book Antiqua" charset="0"/>
              </a:rPr>
            </a:br>
            <a:endParaRPr lang="en-US" altLang="ja-JP" sz="1400" dirty="0">
              <a:latin typeface="Book Antiqua" panose="02040602050305030304" pitchFamily="18" charset="0"/>
              <a:ea typeface="Meiryo" panose="020B0604030504040204" pitchFamily="34" charset="-128"/>
              <a:cs typeface="Book Antiqua" charset="0"/>
            </a:endParaRPr>
          </a:p>
          <a:p>
            <a:r>
              <a:rPr lang="en-US" altLang="ja-JP" sz="1400" dirty="0">
                <a:latin typeface="Book Antiqua" panose="02040602050305030304" pitchFamily="18" charset="0"/>
                <a:ea typeface="Meiryo" panose="020B0604030504040204" pitchFamily="34" charset="-128"/>
                <a:cs typeface="Book Antiqua" charset="0"/>
              </a:rPr>
              <a:t>YYY, M.D.</a:t>
            </a:r>
          </a:p>
          <a:p>
            <a:r>
              <a:rPr lang="en-US" altLang="ja-JP" sz="1400" dirty="0">
                <a:latin typeface="Book Antiqua" panose="02040602050305030304" pitchFamily="18" charset="0"/>
                <a:ea typeface="Meiryo" panose="020B0604030504040204" pitchFamily="34" charset="-128"/>
                <a:cs typeface="Book Antiqua" charset="0"/>
              </a:rPr>
              <a:t>ZZZ Clinic</a:t>
            </a:r>
          </a:p>
          <a:p>
            <a:endParaRPr lang="en-US" altLang="ja-JP" sz="1400" dirty="0">
              <a:latin typeface="Book Antiqua" panose="02040602050305030304" pitchFamily="18" charset="0"/>
              <a:ea typeface="Meiryo" panose="020B0604030504040204" pitchFamily="34" charset="-128"/>
            </a:endParaRPr>
          </a:p>
          <a:p>
            <a:r>
              <a:rPr lang="ja-JP" altLang="en-US" sz="1400">
                <a:latin typeface="Book Antiqua" panose="02040602050305030304" pitchFamily="18" charset="0"/>
                <a:ea typeface="Meiryo" panose="020B0604030504040204" pitchFamily="34" charset="-128"/>
              </a:rPr>
              <a:t>まず行うべき処置はどれか。</a:t>
            </a:r>
          </a:p>
          <a:p>
            <a:r>
              <a:rPr lang="en-US" altLang="ja-JP" sz="1400" dirty="0">
                <a:latin typeface="Book Antiqua" panose="02040602050305030304" pitchFamily="18" charset="0"/>
                <a:ea typeface="Meiryo" panose="020B0604030504040204" pitchFamily="34" charset="-128"/>
              </a:rPr>
              <a:t>a </a:t>
            </a:r>
            <a:r>
              <a:rPr lang="ja-JP" altLang="en-US" sz="1400">
                <a:latin typeface="Book Antiqua" panose="02040602050305030304" pitchFamily="18" charset="0"/>
                <a:ea typeface="Meiryo" panose="020B0604030504040204" pitchFamily="34" charset="-128"/>
              </a:rPr>
              <a:t>副腎皮質ステロイドの静注と乳酸リンゲル液の点滴静注</a:t>
            </a:r>
          </a:p>
          <a:p>
            <a:r>
              <a:rPr lang="en-US" altLang="ja-JP" sz="1400" dirty="0">
                <a:latin typeface="Book Antiqua" panose="02040602050305030304" pitchFamily="18" charset="0"/>
                <a:ea typeface="Meiryo" panose="020B0604030504040204" pitchFamily="34" charset="-128"/>
              </a:rPr>
              <a:t>b </a:t>
            </a:r>
            <a:r>
              <a:rPr lang="ja-JP" altLang="en-US" sz="1400">
                <a:latin typeface="Book Antiqua" panose="02040602050305030304" pitchFamily="18" charset="0"/>
                <a:ea typeface="Meiryo" panose="020B0604030504040204" pitchFamily="34" charset="-128"/>
              </a:rPr>
              <a:t>副腎皮質ステロイドの静注と</a:t>
            </a:r>
            <a:r>
              <a:rPr lang="en-US" altLang="ja-JP" sz="1400" dirty="0">
                <a:latin typeface="Book Antiqua" panose="02040602050305030304" pitchFamily="18" charset="0"/>
                <a:ea typeface="Meiryo" panose="020B0604030504040204" pitchFamily="34" charset="-128"/>
              </a:rPr>
              <a:t>5%</a:t>
            </a:r>
            <a:r>
              <a:rPr lang="ja-JP" altLang="en-US" sz="1400">
                <a:latin typeface="Book Antiqua" panose="02040602050305030304" pitchFamily="18" charset="0"/>
                <a:ea typeface="Meiryo" panose="020B0604030504040204" pitchFamily="34" charset="-128"/>
              </a:rPr>
              <a:t>ブドウ糖液の点滴静注</a:t>
            </a:r>
          </a:p>
          <a:p>
            <a:r>
              <a:rPr lang="en-US" altLang="ja-JP" sz="1400" dirty="0">
                <a:latin typeface="Book Antiqua" panose="02040602050305030304" pitchFamily="18" charset="0"/>
                <a:ea typeface="Meiryo" panose="020B0604030504040204" pitchFamily="34" charset="-128"/>
              </a:rPr>
              <a:t>c 20%</a:t>
            </a:r>
            <a:r>
              <a:rPr lang="ja-JP" altLang="en-US" sz="1400">
                <a:latin typeface="Book Antiqua" panose="02040602050305030304" pitchFamily="18" charset="0"/>
                <a:ea typeface="Meiryo" panose="020B0604030504040204" pitchFamily="34" charset="-128"/>
              </a:rPr>
              <a:t>ブドウ糖の静注と</a:t>
            </a:r>
            <a:r>
              <a:rPr lang="en-US" altLang="ja-JP" sz="1400" dirty="0">
                <a:latin typeface="Book Antiqua" panose="02040602050305030304" pitchFamily="18" charset="0"/>
                <a:ea typeface="Meiryo" panose="020B0604030504040204" pitchFamily="34" charset="-128"/>
              </a:rPr>
              <a:t>5%</a:t>
            </a:r>
            <a:r>
              <a:rPr lang="ja-JP" altLang="en-US" sz="1400">
                <a:latin typeface="Book Antiqua" panose="02040602050305030304" pitchFamily="18" charset="0"/>
                <a:ea typeface="Meiryo" panose="020B0604030504040204" pitchFamily="34" charset="-128"/>
              </a:rPr>
              <a:t>ブドウ糖液の点滴静注</a:t>
            </a:r>
          </a:p>
          <a:p>
            <a:r>
              <a:rPr lang="en-US" altLang="ja-JP" sz="1400" dirty="0">
                <a:latin typeface="Book Antiqua" panose="02040602050305030304" pitchFamily="18" charset="0"/>
                <a:ea typeface="Meiryo" panose="020B0604030504040204" pitchFamily="34" charset="-128"/>
              </a:rPr>
              <a:t>d </a:t>
            </a:r>
            <a:r>
              <a:rPr lang="ja-JP" altLang="en-US" sz="1400">
                <a:latin typeface="Book Antiqua" panose="02040602050305030304" pitchFamily="18" charset="0"/>
                <a:ea typeface="Meiryo" panose="020B0604030504040204" pitchFamily="34" charset="-128"/>
              </a:rPr>
              <a:t>アドレナリンの皮下注と生理食塩液の点滴静注</a:t>
            </a:r>
          </a:p>
          <a:p>
            <a:r>
              <a:rPr lang="en-US" altLang="ja-JP" sz="1400" dirty="0">
                <a:latin typeface="Book Antiqua" panose="02040602050305030304" pitchFamily="18" charset="0"/>
                <a:ea typeface="Meiryo" panose="020B0604030504040204" pitchFamily="34" charset="-128"/>
              </a:rPr>
              <a:t>e </a:t>
            </a:r>
            <a:r>
              <a:rPr lang="ja-JP" altLang="en-US" sz="1400">
                <a:latin typeface="Book Antiqua" panose="02040602050305030304" pitchFamily="18" charset="0"/>
                <a:ea typeface="Meiryo" panose="020B0604030504040204" pitchFamily="34" charset="-128"/>
              </a:rPr>
              <a:t>アドレナリンの筋注と生理食塩液の点滴静注</a:t>
            </a:r>
          </a:p>
        </p:txBody>
      </p:sp>
      <p:sp>
        <p:nvSpPr>
          <p:cNvPr id="8" name="正方形/長方形 7"/>
          <p:cNvSpPr/>
          <p:nvPr/>
        </p:nvSpPr>
        <p:spPr>
          <a:xfrm>
            <a:off x="6732240" y="6254750"/>
            <a:ext cx="1795684"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a</a:t>
            </a:r>
            <a:endParaRPr lang="ja-JP" altLang="en-US" sz="2800">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1188155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3</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3935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118</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118B-13</a:t>
            </a: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c</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1340768"/>
            <a:ext cx="8228236" cy="2554545"/>
          </a:xfrm>
          <a:prstGeom prst="rect">
            <a:avLst/>
          </a:prstGeom>
        </p:spPr>
        <p:txBody>
          <a:bodyPr wrap="square">
            <a:spAutoFit/>
          </a:bodyPr>
          <a:lstStyle/>
          <a:p>
            <a:pPr algn="just"/>
            <a:r>
              <a:rPr lang="en-US" altLang="ja-JP" sz="2000" dirty="0">
                <a:latin typeface="Book Antiqua" panose="02040602050305030304" pitchFamily="18" charset="0"/>
                <a:ea typeface="Meiryo" panose="020B0604030504040204" pitchFamily="34" charset="-128"/>
              </a:rPr>
              <a:t>Which of the following clinical conditions occurs in patients acutely after severe burns?</a:t>
            </a:r>
          </a:p>
          <a:p>
            <a:pPr algn="just"/>
            <a:endParaRPr lang="en-US" altLang="ja-JP" sz="2000" dirty="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a) polyuria</a:t>
            </a:r>
          </a:p>
          <a:p>
            <a:pPr algn="just"/>
            <a:r>
              <a:rPr lang="en-US" altLang="ja-JP" sz="2000" dirty="0">
                <a:latin typeface="Book Antiqua" panose="02040602050305030304" pitchFamily="18" charset="0"/>
                <a:ea typeface="Meiryo" panose="020B0604030504040204" pitchFamily="34" charset="-128"/>
              </a:rPr>
              <a:t>b) hyperlipidemia</a:t>
            </a:r>
          </a:p>
          <a:p>
            <a:pPr algn="just"/>
            <a:r>
              <a:rPr lang="en-US" altLang="ja-JP" sz="2000" dirty="0">
                <a:latin typeface="Book Antiqua" panose="02040602050305030304" pitchFamily="18" charset="0"/>
                <a:ea typeface="Meiryo" panose="020B0604030504040204" pitchFamily="34" charset="-128"/>
              </a:rPr>
              <a:t>c) hypovolemic shock</a:t>
            </a:r>
          </a:p>
          <a:p>
            <a:pPr algn="just"/>
            <a:r>
              <a:rPr lang="en-US" altLang="ja-JP" sz="2000" dirty="0">
                <a:latin typeface="Book Antiqua" panose="02040602050305030304" pitchFamily="18" charset="0"/>
                <a:ea typeface="Meiryo" panose="020B0604030504040204" pitchFamily="34" charset="-128"/>
              </a:rPr>
              <a:t>d) venous thrombosis</a:t>
            </a:r>
          </a:p>
          <a:p>
            <a:pPr algn="just"/>
            <a:r>
              <a:rPr lang="en-US" altLang="ja-JP" sz="2000" dirty="0">
                <a:latin typeface="Book Antiqua" panose="02040602050305030304" pitchFamily="18" charset="0"/>
                <a:ea typeface="Meiryo" panose="020B0604030504040204" pitchFamily="34" charset="-128"/>
              </a:rPr>
              <a:t>e) compartment syndrome</a:t>
            </a:r>
          </a:p>
        </p:txBody>
      </p:sp>
    </p:spTree>
    <p:extLst>
      <p:ext uri="{BB962C8B-B14F-4D97-AF65-F5344CB8AC3E}">
        <p14:creationId xmlns:p14="http://schemas.microsoft.com/office/powerpoint/2010/main" val="879485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4"/>
          <p:cNvSpPr>
            <a:spLocks noChangeArrowheads="1"/>
          </p:cNvSpPr>
          <p:nvPr/>
        </p:nvSpPr>
        <p:spPr bwMode="auto">
          <a:xfrm>
            <a:off x="395536" y="260648"/>
            <a:ext cx="40302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110</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C</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20</a:t>
            </a:r>
          </a:p>
        </p:txBody>
      </p:sp>
      <p:sp>
        <p:nvSpPr>
          <p:cNvPr id="5" name="正方形/長方形 4"/>
          <p:cNvSpPr/>
          <p:nvPr/>
        </p:nvSpPr>
        <p:spPr>
          <a:xfrm>
            <a:off x="467544" y="901611"/>
            <a:ext cx="8352928" cy="5755422"/>
          </a:xfrm>
          <a:prstGeom prst="rect">
            <a:avLst/>
          </a:prstGeom>
        </p:spPr>
        <p:txBody>
          <a:bodyPr wrap="square">
            <a:spAutoFit/>
          </a:bodyPr>
          <a:lstStyle/>
          <a:p>
            <a:r>
              <a:rPr lang="en-US" altLang="ja-JP" sz="1600" b="0" i="0" dirty="0">
                <a:solidFill>
                  <a:srgbClr val="212121"/>
                </a:solidFill>
                <a:effectLst/>
                <a:latin typeface="Book Antiqua" panose="02040602050305030304" pitchFamily="18" charset="0"/>
                <a:ea typeface="Meiryo" panose="020B0604030504040204" pitchFamily="34" charset="-128"/>
              </a:rPr>
              <a:t>61</a:t>
            </a:r>
            <a:r>
              <a:rPr lang="ja-JP" altLang="en-US" sz="1600" b="0" i="0">
                <a:solidFill>
                  <a:srgbClr val="212121"/>
                </a:solidFill>
                <a:effectLst/>
                <a:latin typeface="Book Antiqua" panose="02040602050305030304" pitchFamily="18" charset="0"/>
                <a:ea typeface="Meiryo" panose="020B0604030504040204" pitchFamily="34" charset="-128"/>
              </a:rPr>
              <a:t>歳の男性。自営業。旅客機内で耐え難い全身倦怠感を訴えた。</a:t>
            </a:r>
            <a:r>
              <a:rPr lang="en-US" altLang="ja-JP" sz="1600" b="0" i="0" dirty="0">
                <a:solidFill>
                  <a:srgbClr val="212121"/>
                </a:solidFill>
                <a:effectLst/>
                <a:latin typeface="Book Antiqua" panose="02040602050305030304" pitchFamily="18" charset="0"/>
                <a:ea typeface="Meiryo" panose="020B0604030504040204" pitchFamily="34" charset="-128"/>
              </a:rPr>
              <a:t>2</a:t>
            </a:r>
            <a:r>
              <a:rPr lang="ja-JP" altLang="en-US" sz="1600" b="0" i="0">
                <a:solidFill>
                  <a:srgbClr val="212121"/>
                </a:solidFill>
                <a:effectLst/>
                <a:latin typeface="Book Antiqua" panose="02040602050305030304" pitchFamily="18" charset="0"/>
                <a:ea typeface="Meiryo" panose="020B0604030504040204" pitchFamily="34" charset="-128"/>
              </a:rPr>
              <a:t>週間の仕事を終えて東アジアのある国から帰国するところである。たまたま同乗していた医師が機内アナウンスに呼応した。男性が現地の医療機関を昨日受診した際に渡された紹介状の一部を示す。</a:t>
            </a:r>
          </a:p>
          <a:p>
            <a:endParaRPr lang="ja-JP" altLang="en-US" sz="1600" b="0" i="0">
              <a:solidFill>
                <a:srgbClr val="212121"/>
              </a:solidFill>
              <a:effectLst/>
              <a:latin typeface="Book Antiqua" panose="02040602050305030304" pitchFamily="18" charset="0"/>
              <a:ea typeface="Meiryo" panose="020B0604030504040204" pitchFamily="34" charset="-128"/>
            </a:endParaRPr>
          </a:p>
          <a:p>
            <a:r>
              <a:rPr lang="en-US" altLang="ja-JP" sz="1600" b="0" i="0" dirty="0">
                <a:solidFill>
                  <a:srgbClr val="212121"/>
                </a:solidFill>
                <a:effectLst/>
                <a:latin typeface="Book Antiqua" panose="02040602050305030304" pitchFamily="18" charset="0"/>
                <a:ea typeface="Meiryo" panose="020B0604030504040204" pitchFamily="34" charset="-128"/>
              </a:rPr>
              <a:t>The patient is a 61-year-old man with a complaint of general malaise. Distended abdomen has been developed in these two days. He has a long history of drinking. However, he has never been treated on alcoholic problems.</a:t>
            </a:r>
            <a:br>
              <a:rPr lang="en-US" altLang="ja-JP" sz="1600" b="0" i="0" dirty="0">
                <a:solidFill>
                  <a:srgbClr val="212121"/>
                </a:solidFill>
                <a:effectLst/>
                <a:latin typeface="Book Antiqua" panose="02040602050305030304" pitchFamily="18" charset="0"/>
                <a:ea typeface="Meiryo" panose="020B0604030504040204" pitchFamily="34" charset="-128"/>
              </a:rPr>
            </a:br>
            <a:endParaRPr lang="en-US" altLang="ja-JP" sz="1600" b="0" i="0" dirty="0">
              <a:solidFill>
                <a:srgbClr val="212121"/>
              </a:solidFill>
              <a:effectLst/>
              <a:latin typeface="Book Antiqua" panose="02040602050305030304" pitchFamily="18" charset="0"/>
              <a:ea typeface="Meiryo" panose="020B0604030504040204" pitchFamily="34" charset="-128"/>
            </a:endParaRPr>
          </a:p>
          <a:p>
            <a:r>
              <a:rPr lang="en-US" altLang="ja-JP" sz="1600" b="0" i="0" dirty="0">
                <a:solidFill>
                  <a:srgbClr val="212121"/>
                </a:solidFill>
                <a:effectLst/>
                <a:latin typeface="Book Antiqua" panose="02040602050305030304" pitchFamily="18" charset="0"/>
                <a:ea typeface="Meiryo" panose="020B0604030504040204" pitchFamily="34" charset="-128"/>
              </a:rPr>
              <a:t>On physical examination, his consciousness was clear. He had no fever. Icterus on his conjunctiva, several vascular spiders in his anterior chest and bilateral pretibial edema were observed. Moderate amount of ascites was detected by ultrasonography.</a:t>
            </a:r>
            <a:br>
              <a:rPr lang="en-US" altLang="ja-JP" sz="1600" b="0" i="0" dirty="0">
                <a:solidFill>
                  <a:srgbClr val="212121"/>
                </a:solidFill>
                <a:effectLst/>
                <a:latin typeface="Book Antiqua" panose="02040602050305030304" pitchFamily="18" charset="0"/>
                <a:ea typeface="Meiryo" panose="020B0604030504040204" pitchFamily="34" charset="-128"/>
              </a:rPr>
            </a:br>
            <a:endParaRPr lang="en-US" altLang="ja-JP" sz="1600" b="0" i="0" dirty="0">
              <a:solidFill>
                <a:srgbClr val="212121"/>
              </a:solidFill>
              <a:effectLst/>
              <a:latin typeface="Book Antiqua" panose="02040602050305030304" pitchFamily="18" charset="0"/>
              <a:ea typeface="Meiryo" panose="020B0604030504040204" pitchFamily="34" charset="-128"/>
            </a:endParaRPr>
          </a:p>
          <a:p>
            <a:r>
              <a:rPr lang="en-US" altLang="ja-JP" sz="1600" b="0" i="0" dirty="0">
                <a:solidFill>
                  <a:srgbClr val="212121"/>
                </a:solidFill>
                <a:effectLst/>
                <a:latin typeface="Book Antiqua" panose="02040602050305030304" pitchFamily="18" charset="0"/>
                <a:ea typeface="Meiryo" panose="020B0604030504040204" pitchFamily="34" charset="-128"/>
              </a:rPr>
              <a:t>Therefore, I strongly recommended him to consult a physician in his home country as soon as possible.</a:t>
            </a:r>
            <a:br>
              <a:rPr lang="en-US" altLang="ja-JP" sz="1600" b="0" i="0" dirty="0">
                <a:solidFill>
                  <a:srgbClr val="212121"/>
                </a:solidFill>
                <a:effectLst/>
                <a:latin typeface="Book Antiqua" panose="02040602050305030304" pitchFamily="18" charset="0"/>
                <a:ea typeface="Meiryo" panose="020B0604030504040204" pitchFamily="34" charset="-128"/>
              </a:rPr>
            </a:br>
            <a:endParaRPr lang="en-US" altLang="ja-JP" sz="1600" b="0" i="0" dirty="0">
              <a:solidFill>
                <a:srgbClr val="212121"/>
              </a:solidFill>
              <a:effectLst/>
              <a:latin typeface="Book Antiqua" panose="02040602050305030304" pitchFamily="18" charset="0"/>
              <a:ea typeface="Meiryo" panose="020B0604030504040204" pitchFamily="34" charset="-128"/>
            </a:endParaRPr>
          </a:p>
          <a:p>
            <a:r>
              <a:rPr lang="ja-JP" altLang="en-US" sz="1600" b="0" i="0">
                <a:solidFill>
                  <a:srgbClr val="212121"/>
                </a:solidFill>
                <a:effectLst/>
                <a:latin typeface="Book Antiqua" panose="02040602050305030304" pitchFamily="18" charset="0"/>
                <a:ea typeface="Meiryo" panose="020B0604030504040204" pitchFamily="34" charset="-128"/>
              </a:rPr>
              <a:t>機内での現症</a:t>
            </a:r>
            <a:r>
              <a:rPr lang="en-US" altLang="ja-JP" sz="1600" b="0" i="0" dirty="0">
                <a:solidFill>
                  <a:srgbClr val="212121"/>
                </a:solidFill>
                <a:effectLst/>
                <a:latin typeface="Book Antiqua" panose="02040602050305030304" pitchFamily="18" charset="0"/>
                <a:ea typeface="Meiryo" panose="020B0604030504040204" pitchFamily="34" charset="-128"/>
              </a:rPr>
              <a:t>: </a:t>
            </a:r>
            <a:r>
              <a:rPr lang="ja-JP" altLang="en-US" sz="1600" b="0" i="0">
                <a:solidFill>
                  <a:srgbClr val="212121"/>
                </a:solidFill>
                <a:effectLst/>
                <a:latin typeface="Book Antiqua" panose="02040602050305030304" pitchFamily="18" charset="0"/>
                <a:ea typeface="Meiryo" panose="020B0604030504040204" pitchFamily="34" charset="-128"/>
              </a:rPr>
              <a:t>体温</a:t>
            </a:r>
            <a:r>
              <a:rPr lang="en-US" altLang="ja-JP" sz="1600" b="0" i="0" dirty="0">
                <a:solidFill>
                  <a:srgbClr val="212121"/>
                </a:solidFill>
                <a:effectLst/>
                <a:latin typeface="Book Antiqua" panose="02040602050305030304" pitchFamily="18" charset="0"/>
                <a:ea typeface="Meiryo" panose="020B0604030504040204" pitchFamily="34" charset="-128"/>
              </a:rPr>
              <a:t>36.5℃</a:t>
            </a:r>
            <a:r>
              <a:rPr lang="ja-JP" altLang="en-US" sz="1600" b="0" i="0">
                <a:solidFill>
                  <a:srgbClr val="212121"/>
                </a:solidFill>
                <a:effectLst/>
                <a:latin typeface="Book Antiqua" panose="02040602050305030304" pitchFamily="18" charset="0"/>
                <a:ea typeface="Meiryo" panose="020B0604030504040204" pitchFamily="34" charset="-128"/>
              </a:rPr>
              <a:t>。脈拍</a:t>
            </a:r>
            <a:r>
              <a:rPr lang="en-US" altLang="ja-JP" sz="1600" b="0" i="0" dirty="0">
                <a:solidFill>
                  <a:srgbClr val="212121"/>
                </a:solidFill>
                <a:effectLst/>
                <a:latin typeface="Book Antiqua" panose="02040602050305030304" pitchFamily="18" charset="0"/>
                <a:ea typeface="Meiryo" panose="020B0604030504040204" pitchFamily="34" charset="-128"/>
              </a:rPr>
              <a:t>88/</a:t>
            </a:r>
            <a:r>
              <a:rPr lang="ja-JP" altLang="en-US" sz="1600" b="0" i="0">
                <a:solidFill>
                  <a:srgbClr val="212121"/>
                </a:solidFill>
                <a:effectLst/>
                <a:latin typeface="Book Antiqua" panose="02040602050305030304" pitchFamily="18" charset="0"/>
                <a:ea typeface="Meiryo" panose="020B0604030504040204" pitchFamily="34" charset="-128"/>
              </a:rPr>
              <a:t>分、整。呼吸数</a:t>
            </a:r>
            <a:r>
              <a:rPr lang="en-US" altLang="ja-JP" sz="1600" b="0" i="0" dirty="0">
                <a:solidFill>
                  <a:srgbClr val="212121"/>
                </a:solidFill>
                <a:effectLst/>
                <a:latin typeface="Book Antiqua" panose="02040602050305030304" pitchFamily="18" charset="0"/>
                <a:ea typeface="Meiryo" panose="020B0604030504040204" pitchFamily="34" charset="-128"/>
              </a:rPr>
              <a:t>12/</a:t>
            </a:r>
            <a:r>
              <a:rPr lang="ja-JP" altLang="en-US" sz="1600" b="0" i="0">
                <a:solidFill>
                  <a:srgbClr val="212121"/>
                </a:solidFill>
                <a:effectLst/>
                <a:latin typeface="Book Antiqua" panose="02040602050305030304" pitchFamily="18" charset="0"/>
                <a:ea typeface="Meiryo" panose="020B0604030504040204" pitchFamily="34" charset="-128"/>
              </a:rPr>
              <a:t>分。腹部に圧痛を認めない。</a:t>
            </a:r>
          </a:p>
          <a:p>
            <a:endParaRPr lang="ja-JP" altLang="en-US" sz="1600" b="0" i="0">
              <a:solidFill>
                <a:srgbClr val="212121"/>
              </a:solidFill>
              <a:effectLst/>
              <a:latin typeface="Book Antiqua" panose="02040602050305030304" pitchFamily="18" charset="0"/>
              <a:ea typeface="Meiryo" panose="020B0604030504040204" pitchFamily="34" charset="-128"/>
            </a:endParaRPr>
          </a:p>
          <a:p>
            <a:r>
              <a:rPr lang="ja-JP" altLang="en-US" sz="1600" b="0" i="0">
                <a:solidFill>
                  <a:srgbClr val="212121"/>
                </a:solidFill>
                <a:effectLst/>
                <a:latin typeface="Book Antiqua" panose="02040602050305030304" pitchFamily="18" charset="0"/>
                <a:ea typeface="Meiryo" panose="020B0604030504040204" pitchFamily="34" charset="-128"/>
              </a:rPr>
              <a:t>この情報から最も疑うべき疾患はどれか。</a:t>
            </a:r>
          </a:p>
          <a:p>
            <a:r>
              <a:rPr lang="en-US" altLang="ja-JP" sz="1600" b="0" i="0" dirty="0">
                <a:solidFill>
                  <a:srgbClr val="212121"/>
                </a:solidFill>
                <a:effectLst/>
                <a:latin typeface="Book Antiqua" panose="02040602050305030304" pitchFamily="18" charset="0"/>
                <a:ea typeface="Meiryo" panose="020B0604030504040204" pitchFamily="34" charset="-128"/>
              </a:rPr>
              <a:t>a </a:t>
            </a:r>
            <a:r>
              <a:rPr lang="ja-JP" altLang="en-US" sz="1600" b="0" i="0">
                <a:solidFill>
                  <a:srgbClr val="212121"/>
                </a:solidFill>
                <a:effectLst/>
                <a:latin typeface="Book Antiqua" panose="02040602050305030304" pitchFamily="18" charset="0"/>
                <a:ea typeface="Meiryo" panose="020B0604030504040204" pitchFamily="34" charset="-128"/>
              </a:rPr>
              <a:t>肝硬変</a:t>
            </a:r>
          </a:p>
          <a:p>
            <a:r>
              <a:rPr lang="en-US" altLang="ja-JP" sz="1600" b="0" i="0" dirty="0">
                <a:solidFill>
                  <a:srgbClr val="212121"/>
                </a:solidFill>
                <a:effectLst/>
                <a:latin typeface="Book Antiqua" panose="02040602050305030304" pitchFamily="18" charset="0"/>
                <a:ea typeface="Meiryo" panose="020B0604030504040204" pitchFamily="34" charset="-128"/>
              </a:rPr>
              <a:t>b </a:t>
            </a:r>
            <a:r>
              <a:rPr lang="ja-JP" altLang="en-US" sz="1600" b="0" i="0">
                <a:solidFill>
                  <a:srgbClr val="212121"/>
                </a:solidFill>
                <a:effectLst/>
                <a:latin typeface="Book Antiqua" panose="02040602050305030304" pitchFamily="18" charset="0"/>
                <a:ea typeface="Meiryo" panose="020B0604030504040204" pitchFamily="34" charset="-128"/>
              </a:rPr>
              <a:t>心不全</a:t>
            </a:r>
          </a:p>
          <a:p>
            <a:r>
              <a:rPr lang="en-US" altLang="ja-JP" sz="1600" b="0" i="0" dirty="0">
                <a:solidFill>
                  <a:srgbClr val="212121"/>
                </a:solidFill>
                <a:effectLst/>
                <a:latin typeface="Book Antiqua" panose="02040602050305030304" pitchFamily="18" charset="0"/>
                <a:ea typeface="Meiryo" panose="020B0604030504040204" pitchFamily="34" charset="-128"/>
              </a:rPr>
              <a:t>c </a:t>
            </a:r>
            <a:r>
              <a:rPr lang="ja-JP" altLang="en-US" sz="1600" b="0" i="0">
                <a:solidFill>
                  <a:srgbClr val="212121"/>
                </a:solidFill>
                <a:effectLst/>
                <a:latin typeface="Book Antiqua" panose="02040602050305030304" pitchFamily="18" charset="0"/>
                <a:ea typeface="Meiryo" panose="020B0604030504040204" pitchFamily="34" charset="-128"/>
              </a:rPr>
              <a:t>深部静脈血栓症</a:t>
            </a:r>
          </a:p>
          <a:p>
            <a:r>
              <a:rPr lang="en-US" altLang="ja-JP" sz="1600" b="0" i="0" dirty="0">
                <a:solidFill>
                  <a:srgbClr val="212121"/>
                </a:solidFill>
                <a:effectLst/>
                <a:latin typeface="Book Antiqua" panose="02040602050305030304" pitchFamily="18" charset="0"/>
                <a:ea typeface="Meiryo" panose="020B0604030504040204" pitchFamily="34" charset="-128"/>
              </a:rPr>
              <a:t>d </a:t>
            </a:r>
            <a:r>
              <a:rPr lang="ja-JP" altLang="en-US" sz="1600" b="0" i="0">
                <a:solidFill>
                  <a:srgbClr val="212121"/>
                </a:solidFill>
                <a:effectLst/>
                <a:latin typeface="Book Antiqua" panose="02040602050305030304" pitchFamily="18" charset="0"/>
                <a:ea typeface="Meiryo" panose="020B0604030504040204" pitchFamily="34" charset="-128"/>
              </a:rPr>
              <a:t>甲状腺機能低下症</a:t>
            </a:r>
          </a:p>
          <a:p>
            <a:r>
              <a:rPr lang="en-US" altLang="ja-JP" sz="1600" b="0" i="0" dirty="0">
                <a:solidFill>
                  <a:srgbClr val="212121"/>
                </a:solidFill>
                <a:effectLst/>
                <a:latin typeface="Book Antiqua" panose="02040602050305030304" pitchFamily="18" charset="0"/>
                <a:ea typeface="Meiryo" panose="020B0604030504040204" pitchFamily="34" charset="-128"/>
              </a:rPr>
              <a:t>e </a:t>
            </a:r>
            <a:r>
              <a:rPr lang="ja-JP" altLang="en-US" sz="1600" b="0" i="0">
                <a:solidFill>
                  <a:srgbClr val="212121"/>
                </a:solidFill>
                <a:effectLst/>
                <a:latin typeface="Book Antiqua" panose="02040602050305030304" pitchFamily="18" charset="0"/>
                <a:ea typeface="Meiryo" panose="020B0604030504040204" pitchFamily="34" charset="-128"/>
              </a:rPr>
              <a:t>ネフローゼ症候群</a:t>
            </a:r>
          </a:p>
        </p:txBody>
      </p:sp>
      <p:sp>
        <p:nvSpPr>
          <p:cNvPr id="6" name="正方形/長方形 5"/>
          <p:cNvSpPr/>
          <p:nvPr/>
        </p:nvSpPr>
        <p:spPr>
          <a:xfrm>
            <a:off x="6851663" y="6165304"/>
            <a:ext cx="1795684" cy="523220"/>
          </a:xfrm>
          <a:prstGeom prst="rect">
            <a:avLst/>
          </a:prstGeom>
        </p:spPr>
        <p:txBody>
          <a:bodyPr wrap="none">
            <a:spAutoFit/>
          </a:bodyPr>
          <a:lstStyle/>
          <a:p>
            <a:r>
              <a:rPr lang="en-US" altLang="ja-JP" sz="2800" b="0" i="0" dirty="0">
                <a:solidFill>
                  <a:srgbClr val="212121"/>
                </a:solidFill>
                <a:effectLst/>
                <a:latin typeface="Book Antiqua" panose="02040602050305030304" pitchFamily="18" charset="0"/>
                <a:ea typeface="Meiryo" panose="020B0604030504040204" pitchFamily="34" charset="-128"/>
              </a:rPr>
              <a:t>Answer: a</a:t>
            </a:r>
            <a:endParaRPr lang="ja-JP" altLang="en-US" sz="2800">
              <a:latin typeface="Book Antiqua" panose="02040602050305030304" pitchFamily="18" charset="0"/>
              <a:ea typeface="Meiryo" panose="020B0604030504040204" pitchFamily="34" charset="-128"/>
            </a:endParaRPr>
          </a:p>
        </p:txBody>
      </p:sp>
    </p:spTree>
    <p:extLst>
      <p:ext uri="{BB962C8B-B14F-4D97-AF65-F5344CB8AC3E}">
        <p14:creationId xmlns:p14="http://schemas.microsoft.com/office/powerpoint/2010/main" val="333747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4"/>
          <p:cNvSpPr>
            <a:spLocks noChangeArrowheads="1"/>
          </p:cNvSpPr>
          <p:nvPr/>
        </p:nvSpPr>
        <p:spPr bwMode="auto">
          <a:xfrm>
            <a:off x="440741" y="476672"/>
            <a:ext cx="3805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110</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I</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5 </a:t>
            </a:r>
          </a:p>
        </p:txBody>
      </p:sp>
      <p:sp>
        <p:nvSpPr>
          <p:cNvPr id="5" name="正方形/長方形 4"/>
          <p:cNvSpPr/>
          <p:nvPr/>
        </p:nvSpPr>
        <p:spPr>
          <a:xfrm>
            <a:off x="827584" y="1556792"/>
            <a:ext cx="8062093" cy="2369880"/>
          </a:xfrm>
          <a:prstGeom prst="rect">
            <a:avLst/>
          </a:prstGeom>
        </p:spPr>
        <p:txBody>
          <a:bodyPr wrap="square">
            <a:spAutoFit/>
          </a:bodyPr>
          <a:lstStyle/>
          <a:p>
            <a:r>
              <a:rPr lang="en-US" altLang="ja-JP" sz="2400" b="0" i="0" dirty="0">
                <a:solidFill>
                  <a:srgbClr val="212121"/>
                </a:solidFill>
                <a:effectLst/>
                <a:latin typeface="Book Antiqua" panose="02040602050305030304" pitchFamily="18" charset="0"/>
                <a:ea typeface="Meiryo" panose="020B0604030504040204" pitchFamily="34" charset="-128"/>
              </a:rPr>
              <a:t>5) </a:t>
            </a:r>
            <a:r>
              <a:rPr lang="ja-JP" altLang="en-US" sz="2400" b="0" i="0">
                <a:solidFill>
                  <a:srgbClr val="212121"/>
                </a:solidFill>
                <a:effectLst/>
                <a:latin typeface="Book Antiqua" panose="02040602050305030304" pitchFamily="18" charset="0"/>
                <a:ea typeface="Meiryo" panose="020B0604030504040204" pitchFamily="34" charset="-128"/>
              </a:rPr>
              <a:t>急性胆嚢炎の治療はどれか。</a:t>
            </a:r>
          </a:p>
          <a:p>
            <a:endParaRPr lang="en-US" altLang="ja-JP" sz="2400" b="0" i="0" dirty="0">
              <a:solidFill>
                <a:srgbClr val="212121"/>
              </a:solidFill>
              <a:effectLst/>
              <a:latin typeface="Book Antiqua" panose="02040602050305030304" pitchFamily="18" charset="0"/>
              <a:ea typeface="Meiryo" panose="020B0604030504040204" pitchFamily="34" charset="-128"/>
            </a:endParaRPr>
          </a:p>
          <a:p>
            <a:r>
              <a:rPr lang="en-US" altLang="ja-JP" sz="2000" b="0" i="0" dirty="0">
                <a:solidFill>
                  <a:srgbClr val="212121"/>
                </a:solidFill>
                <a:effectLst/>
                <a:latin typeface="Book Antiqua" panose="02040602050305030304" pitchFamily="18" charset="0"/>
                <a:ea typeface="Meiryo" panose="020B0604030504040204" pitchFamily="34" charset="-128"/>
              </a:rPr>
              <a:t>a  EST (Endoscopic Sphincterotomy)</a:t>
            </a:r>
          </a:p>
          <a:p>
            <a:r>
              <a:rPr lang="en-US" altLang="ja-JP" sz="2000" b="0" i="0" dirty="0">
                <a:solidFill>
                  <a:srgbClr val="212121"/>
                </a:solidFill>
                <a:effectLst/>
                <a:latin typeface="Book Antiqua" panose="02040602050305030304" pitchFamily="18" charset="0"/>
                <a:ea typeface="Meiryo" panose="020B0604030504040204" pitchFamily="34" charset="-128"/>
              </a:rPr>
              <a:t>b  EBS (Endoscopic Biliary Stenting)</a:t>
            </a:r>
          </a:p>
          <a:p>
            <a:r>
              <a:rPr lang="en-US" altLang="ja-JP" sz="2000" dirty="0">
                <a:solidFill>
                  <a:srgbClr val="212121"/>
                </a:solidFill>
                <a:latin typeface="Book Antiqua" panose="02040602050305030304" pitchFamily="18" charset="0"/>
                <a:ea typeface="Meiryo" panose="020B0604030504040204" pitchFamily="34" charset="-128"/>
              </a:rPr>
              <a:t>c  </a:t>
            </a:r>
            <a:r>
              <a:rPr lang="en-US" altLang="ja-JP" sz="2000" b="0" i="0" dirty="0">
                <a:solidFill>
                  <a:srgbClr val="212121"/>
                </a:solidFill>
                <a:effectLst/>
                <a:latin typeface="Book Antiqua" panose="02040602050305030304" pitchFamily="18" charset="0"/>
                <a:ea typeface="Meiryo" panose="020B0604030504040204" pitchFamily="34" charset="-128"/>
              </a:rPr>
              <a:t>ENBD (Endoscopic Nasobiliary Drainage)</a:t>
            </a:r>
          </a:p>
          <a:p>
            <a:r>
              <a:rPr lang="en-US" altLang="ja-JP" sz="2000" b="0" i="0" dirty="0">
                <a:solidFill>
                  <a:srgbClr val="212121"/>
                </a:solidFill>
                <a:effectLst/>
                <a:latin typeface="Book Antiqua" panose="02040602050305030304" pitchFamily="18" charset="0"/>
                <a:ea typeface="Meiryo" panose="020B0604030504040204" pitchFamily="34" charset="-128"/>
              </a:rPr>
              <a:t>d  EPBD (Endoscopic Papillary Balloon Dilatation)</a:t>
            </a:r>
          </a:p>
          <a:p>
            <a:r>
              <a:rPr lang="en-US" altLang="ja-JP" sz="2000" b="0" i="0" dirty="0">
                <a:solidFill>
                  <a:srgbClr val="212121"/>
                </a:solidFill>
                <a:effectLst/>
                <a:latin typeface="Book Antiqua" panose="02040602050305030304" pitchFamily="18" charset="0"/>
                <a:ea typeface="Meiryo" panose="020B0604030504040204" pitchFamily="34" charset="-128"/>
              </a:rPr>
              <a:t>e  PTGBD (Percutaneous Transhepatic Gallbladder Drainage)</a:t>
            </a:r>
          </a:p>
        </p:txBody>
      </p:sp>
      <p:sp>
        <p:nvSpPr>
          <p:cNvPr id="6" name="正方形/長方形 5"/>
          <p:cNvSpPr/>
          <p:nvPr/>
        </p:nvSpPr>
        <p:spPr>
          <a:xfrm>
            <a:off x="6804248" y="6093296"/>
            <a:ext cx="1787669" cy="523220"/>
          </a:xfrm>
          <a:prstGeom prst="rect">
            <a:avLst/>
          </a:prstGeom>
        </p:spPr>
        <p:txBody>
          <a:bodyPr wrap="none">
            <a:spAutoFit/>
          </a:bodyPr>
          <a:lstStyle/>
          <a:p>
            <a:r>
              <a:rPr lang="en-US" altLang="ja-JP" sz="2800" b="0" i="0" dirty="0">
                <a:solidFill>
                  <a:srgbClr val="212121"/>
                </a:solidFill>
                <a:effectLst/>
                <a:latin typeface="Book Antiqua" panose="02040602050305030304" pitchFamily="18" charset="0"/>
                <a:ea typeface="Meiryo" panose="020B0604030504040204" pitchFamily="34" charset="-128"/>
              </a:rPr>
              <a:t>Answer: e</a:t>
            </a:r>
          </a:p>
        </p:txBody>
      </p:sp>
    </p:spTree>
    <p:extLst>
      <p:ext uri="{BB962C8B-B14F-4D97-AF65-F5344CB8AC3E}">
        <p14:creationId xmlns:p14="http://schemas.microsoft.com/office/powerpoint/2010/main" val="1528764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013" y="1173163"/>
            <a:ext cx="622935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a:spLocks noChangeArrowheads="1"/>
          </p:cNvSpPr>
          <p:nvPr/>
        </p:nvSpPr>
        <p:spPr bwMode="auto">
          <a:xfrm>
            <a:off x="6588224" y="6021288"/>
            <a:ext cx="2327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800" dirty="0">
                <a:latin typeface="Book Antiqua" panose="02040602050305030304" pitchFamily="18" charset="0"/>
                <a:ea typeface="Meiryo" panose="020B0604030504040204" pitchFamily="34" charset="-128"/>
              </a:rPr>
              <a:t>Answer: b</a:t>
            </a:r>
          </a:p>
        </p:txBody>
      </p:sp>
      <p:sp>
        <p:nvSpPr>
          <p:cNvPr id="68612" name="正方形/長方形 4"/>
          <p:cNvSpPr>
            <a:spLocks noChangeArrowheads="1"/>
          </p:cNvSpPr>
          <p:nvPr/>
        </p:nvSpPr>
        <p:spPr bwMode="auto">
          <a:xfrm>
            <a:off x="468313" y="404813"/>
            <a:ext cx="40543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109</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A</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10</a:t>
            </a:r>
          </a:p>
        </p:txBody>
      </p:sp>
    </p:spTree>
    <p:extLst>
      <p:ext uri="{BB962C8B-B14F-4D97-AF65-F5344CB8AC3E}">
        <p14:creationId xmlns:p14="http://schemas.microsoft.com/office/powerpoint/2010/main" val="2850992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bbs.icrip.jp/wp-content/uploads/2015/02/109F-2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60400"/>
            <a:ext cx="5781675"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正方形/長方形 4"/>
          <p:cNvSpPr>
            <a:spLocks noChangeArrowheads="1"/>
          </p:cNvSpPr>
          <p:nvPr/>
        </p:nvSpPr>
        <p:spPr bwMode="auto">
          <a:xfrm>
            <a:off x="468313" y="158750"/>
            <a:ext cx="39757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109</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F</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25</a:t>
            </a:r>
          </a:p>
        </p:txBody>
      </p:sp>
      <p:sp>
        <p:nvSpPr>
          <p:cNvPr id="5" name="正方形/長方形 4"/>
          <p:cNvSpPr>
            <a:spLocks noChangeArrowheads="1"/>
          </p:cNvSpPr>
          <p:nvPr/>
        </p:nvSpPr>
        <p:spPr bwMode="auto">
          <a:xfrm>
            <a:off x="6732240" y="6181789"/>
            <a:ext cx="2327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800" dirty="0">
                <a:latin typeface="Book Antiqua" panose="02040602050305030304" pitchFamily="18" charset="0"/>
                <a:ea typeface="Meiryo" panose="020B0604030504040204" pitchFamily="34" charset="-128"/>
              </a:rPr>
              <a:t>Answer: e</a:t>
            </a:r>
          </a:p>
        </p:txBody>
      </p:sp>
    </p:spTree>
    <p:extLst>
      <p:ext uri="{BB962C8B-B14F-4D97-AF65-F5344CB8AC3E}">
        <p14:creationId xmlns:p14="http://schemas.microsoft.com/office/powerpoint/2010/main" val="352621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109C-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557338"/>
            <a:ext cx="74930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正方形/長方形 4"/>
          <p:cNvSpPr>
            <a:spLocks noChangeArrowheads="1"/>
          </p:cNvSpPr>
          <p:nvPr/>
        </p:nvSpPr>
        <p:spPr bwMode="auto">
          <a:xfrm>
            <a:off x="6732240" y="5877272"/>
            <a:ext cx="18918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800" dirty="0">
                <a:latin typeface="Book Antiqua" panose="02040602050305030304" pitchFamily="18" charset="0"/>
                <a:ea typeface="Meiryo" panose="020B0604030504040204" pitchFamily="34" charset="-128"/>
              </a:rPr>
              <a:t>Answer</a:t>
            </a:r>
            <a:r>
              <a:rPr lang="en-US" altLang="ja-JP" sz="3200" dirty="0">
                <a:latin typeface="Book Antiqua" panose="02040602050305030304" pitchFamily="18" charset="0"/>
                <a:ea typeface="Meiryo" panose="020B0604030504040204" pitchFamily="34" charset="-128"/>
              </a:rPr>
              <a:t>: d</a:t>
            </a:r>
          </a:p>
        </p:txBody>
      </p:sp>
      <p:sp>
        <p:nvSpPr>
          <p:cNvPr id="71684" name="正方形/長方形 4"/>
          <p:cNvSpPr>
            <a:spLocks noChangeArrowheads="1"/>
          </p:cNvSpPr>
          <p:nvPr/>
        </p:nvSpPr>
        <p:spPr bwMode="auto">
          <a:xfrm>
            <a:off x="614363" y="549275"/>
            <a:ext cx="38507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109</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C</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5</a:t>
            </a:r>
          </a:p>
        </p:txBody>
      </p:sp>
    </p:spTree>
    <p:extLst>
      <p:ext uri="{BB962C8B-B14F-4D97-AF65-F5344CB8AC3E}">
        <p14:creationId xmlns:p14="http://schemas.microsoft.com/office/powerpoint/2010/main" val="3906456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コンテンツ プレースホルダー 2"/>
          <p:cNvSpPr>
            <a:spLocks noGrp="1"/>
          </p:cNvSpPr>
          <p:nvPr>
            <p:ph idx="1"/>
          </p:nvPr>
        </p:nvSpPr>
        <p:spPr>
          <a:xfrm>
            <a:off x="601167" y="1463694"/>
            <a:ext cx="8220075" cy="3470448"/>
          </a:xfrm>
        </p:spPr>
        <p:txBody>
          <a:bodyPr/>
          <a:lstStyle/>
          <a:p>
            <a:pPr marL="0" indent="0">
              <a:buFont typeface="Wingdings" charset="2"/>
              <a:buNone/>
            </a:pPr>
            <a:r>
              <a:rPr lang="ja-JP" altLang="en-US" sz="2400">
                <a:latin typeface="Book Antiqua" panose="02040602050305030304" pitchFamily="18" charset="0"/>
                <a:ea typeface="Meiryo" panose="020B0604030504040204" pitchFamily="34" charset="-128"/>
              </a:rPr>
              <a:t>頭部にみられる病的所見はどれか。</a:t>
            </a:r>
            <a:r>
              <a:rPr lang="en-US" altLang="ja-JP" sz="2400" dirty="0">
                <a:latin typeface="Book Antiqua" panose="02040602050305030304" pitchFamily="18" charset="0"/>
                <a:ea typeface="Meiryo" panose="020B0604030504040204" pitchFamily="34" charset="-128"/>
              </a:rPr>
              <a:t>(Which of the following is an abnormal physical finding in the HEENT?)</a:t>
            </a:r>
          </a:p>
          <a:p>
            <a:pPr marL="0" indent="0">
              <a:buFont typeface="Wingdings" charset="2"/>
              <a:buNone/>
            </a:pPr>
            <a:r>
              <a:rPr lang="ja-JP" altLang="en-US" sz="2400">
                <a:latin typeface="Book Antiqua" panose="02040602050305030304" pitchFamily="18" charset="0"/>
                <a:ea typeface="Meiryo" panose="020B0604030504040204" pitchFamily="34" charset="-128"/>
              </a:rPr>
              <a:t>　</a:t>
            </a:r>
            <a:endParaRPr lang="en-US" altLang="ja-JP" sz="2400" dirty="0">
              <a:latin typeface="Book Antiqua" panose="02040602050305030304" pitchFamily="18" charset="0"/>
              <a:ea typeface="Meiryo" panose="020B0604030504040204" pitchFamily="34" charset="-128"/>
            </a:endParaRPr>
          </a:p>
          <a:p>
            <a:pPr marL="0" indent="0">
              <a:buFont typeface="Wingdings" charset="2"/>
              <a:buNone/>
            </a:pPr>
            <a:r>
              <a:rPr lang="en-US" altLang="ja-JP" sz="2400" dirty="0">
                <a:latin typeface="Book Antiqua" panose="02040602050305030304" pitchFamily="18" charset="0"/>
                <a:ea typeface="Meiryo" panose="020B0604030504040204" pitchFamily="34" charset="-128"/>
              </a:rPr>
              <a:t>a. asterixis</a:t>
            </a:r>
          </a:p>
          <a:p>
            <a:pPr marL="0" indent="0">
              <a:buFont typeface="Wingdings" charset="2"/>
              <a:buNone/>
            </a:pPr>
            <a:r>
              <a:rPr lang="en-US" altLang="ja-JP" sz="2400" dirty="0">
                <a:latin typeface="Book Antiqua" panose="02040602050305030304" pitchFamily="18" charset="0"/>
                <a:ea typeface="Meiryo" panose="020B0604030504040204" pitchFamily="34" charset="-128"/>
              </a:rPr>
              <a:t>b. clubbing</a:t>
            </a:r>
          </a:p>
          <a:p>
            <a:pPr marL="0" indent="0">
              <a:buFont typeface="Wingdings" charset="2"/>
              <a:buNone/>
            </a:pPr>
            <a:r>
              <a:rPr lang="en-US" altLang="ja-JP" sz="2400" dirty="0">
                <a:latin typeface="Book Antiqua" panose="02040602050305030304" pitchFamily="18" charset="0"/>
                <a:ea typeface="Meiryo" panose="020B0604030504040204" pitchFamily="34" charset="-128"/>
              </a:rPr>
              <a:t>c. gynecomastia</a:t>
            </a:r>
          </a:p>
          <a:p>
            <a:pPr marL="0" indent="0">
              <a:buFont typeface="Wingdings" charset="2"/>
              <a:buNone/>
            </a:pPr>
            <a:r>
              <a:rPr lang="en-US" altLang="ja-JP" sz="2400" dirty="0">
                <a:latin typeface="Book Antiqua" panose="02040602050305030304" pitchFamily="18" charset="0"/>
                <a:ea typeface="Meiryo" panose="020B0604030504040204" pitchFamily="34" charset="-128"/>
              </a:rPr>
              <a:t>d. nystagmus</a:t>
            </a:r>
          </a:p>
          <a:p>
            <a:pPr marL="0" indent="0">
              <a:buFont typeface="Wingdings" charset="2"/>
              <a:buNone/>
            </a:pPr>
            <a:r>
              <a:rPr lang="en-US" altLang="ja-JP" sz="2400" dirty="0">
                <a:latin typeface="Book Antiqua" panose="02040602050305030304" pitchFamily="18" charset="0"/>
                <a:ea typeface="Meiryo" panose="020B0604030504040204" pitchFamily="34" charset="-128"/>
              </a:rPr>
              <a:t>e. scoliosis</a:t>
            </a:r>
          </a:p>
          <a:p>
            <a:pPr marL="0" indent="0">
              <a:buFont typeface="Wingdings" charset="2"/>
              <a:buNone/>
            </a:pPr>
            <a:endParaRPr lang="en-US" altLang="ja-JP" dirty="0">
              <a:latin typeface="Book Antiqua" panose="02040602050305030304" pitchFamily="18" charset="0"/>
              <a:ea typeface="Meiryo" panose="020B0604030504040204" pitchFamily="34" charset="-128"/>
            </a:endParaRPr>
          </a:p>
        </p:txBody>
      </p:sp>
      <p:sp>
        <p:nvSpPr>
          <p:cNvPr id="67588" name="正方形/長方形 4"/>
          <p:cNvSpPr>
            <a:spLocks noChangeArrowheads="1"/>
          </p:cNvSpPr>
          <p:nvPr/>
        </p:nvSpPr>
        <p:spPr bwMode="auto">
          <a:xfrm>
            <a:off x="323528" y="509587"/>
            <a:ext cx="36711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108</a:t>
            </a:r>
            <a:r>
              <a:rPr lang="ja-JP" altLang="en-US" sz="2800">
                <a:latin typeface="Book Antiqua" panose="02040602050305030304" pitchFamily="18" charset="0"/>
                <a:ea typeface="Meiryo" panose="020B0604030504040204" pitchFamily="34" charset="-128"/>
              </a:rPr>
              <a:t>回問題</a:t>
            </a:r>
            <a:r>
              <a:rPr lang="en-US" altLang="ja-JP" sz="2800" dirty="0">
                <a:latin typeface="Book Antiqua" panose="02040602050305030304" pitchFamily="18" charset="0"/>
                <a:ea typeface="Meiryo" panose="020B0604030504040204" pitchFamily="34" charset="-128"/>
              </a:rPr>
              <a:t>: C</a:t>
            </a:r>
            <a:r>
              <a:rPr lang="ja-JP" altLang="en-US" sz="2800">
                <a:latin typeface="Book Antiqua" panose="02040602050305030304" pitchFamily="18" charset="0"/>
                <a:ea typeface="Meiryo" panose="020B0604030504040204" pitchFamily="34" charset="-128"/>
              </a:rPr>
              <a:t>問題</a:t>
            </a:r>
            <a:r>
              <a:rPr lang="en-US" altLang="ja-JP" sz="2800" dirty="0">
                <a:latin typeface="Book Antiqua" panose="02040602050305030304" pitchFamily="18" charset="0"/>
                <a:ea typeface="Meiryo" panose="020B0604030504040204" pitchFamily="34" charset="-128"/>
              </a:rPr>
              <a:t>12</a:t>
            </a:r>
          </a:p>
          <a:p>
            <a:pPr eaLnBrk="1" hangingPunct="1"/>
            <a:endParaRPr lang="en-US" altLang="ja-JP" sz="2800" dirty="0">
              <a:latin typeface="Book Antiqua" panose="02040602050305030304" pitchFamily="18" charset="0"/>
              <a:ea typeface="Meiryo" panose="020B0604030504040204" pitchFamily="34" charset="-128"/>
            </a:endParaRPr>
          </a:p>
        </p:txBody>
      </p:sp>
      <p:sp>
        <p:nvSpPr>
          <p:cNvPr id="2" name="正方形/長方形 1"/>
          <p:cNvSpPr>
            <a:spLocks noChangeArrowheads="1"/>
          </p:cNvSpPr>
          <p:nvPr/>
        </p:nvSpPr>
        <p:spPr bwMode="auto">
          <a:xfrm>
            <a:off x="6588224" y="6056313"/>
            <a:ext cx="2327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800" dirty="0">
                <a:latin typeface="Book Antiqua" panose="02040602050305030304" pitchFamily="18" charset="0"/>
                <a:ea typeface="Meiryo" panose="020B0604030504040204" pitchFamily="34" charset="-128"/>
              </a:rPr>
              <a:t>Answer: d</a:t>
            </a:r>
          </a:p>
        </p:txBody>
      </p:sp>
    </p:spTree>
    <p:extLst>
      <p:ext uri="{BB962C8B-B14F-4D97-AF65-F5344CB8AC3E}">
        <p14:creationId xmlns:p14="http://schemas.microsoft.com/office/powerpoint/2010/main" val="2958524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4</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3756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118</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118E-4</a:t>
            </a: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e</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1340768"/>
            <a:ext cx="8228236" cy="2554545"/>
          </a:xfrm>
          <a:prstGeom prst="rect">
            <a:avLst/>
          </a:prstGeom>
        </p:spPr>
        <p:txBody>
          <a:bodyPr wrap="square">
            <a:spAutoFit/>
          </a:bodyPr>
          <a:lstStyle/>
          <a:p>
            <a:pPr algn="just"/>
            <a:r>
              <a:rPr lang="en-US" altLang="ja-JP" sz="2000" dirty="0">
                <a:latin typeface="Book Antiqua" panose="02040602050305030304" pitchFamily="18" charset="0"/>
                <a:ea typeface="Meiryo" panose="020B0604030504040204" pitchFamily="34" charset="-128"/>
              </a:rPr>
              <a:t>Which is NOT the correct combination between the risk factor and its associated disease?</a:t>
            </a:r>
          </a:p>
          <a:p>
            <a:pPr algn="just"/>
            <a:endParaRPr lang="en-US" altLang="ja-JP" sz="2000" dirty="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a) smoking - bladder cancer</a:t>
            </a:r>
          </a:p>
          <a:p>
            <a:pPr algn="just"/>
            <a:r>
              <a:rPr lang="en-US" altLang="ja-JP" sz="2000" dirty="0">
                <a:latin typeface="Book Antiqua" panose="02040602050305030304" pitchFamily="18" charset="0"/>
                <a:ea typeface="Meiryo" panose="020B0604030504040204" pitchFamily="34" charset="-128"/>
              </a:rPr>
              <a:t>b) lack of physical activity - colon cancer</a:t>
            </a:r>
          </a:p>
          <a:p>
            <a:pPr algn="just"/>
            <a:r>
              <a:rPr lang="en-US" altLang="ja-JP" sz="2000" dirty="0">
                <a:latin typeface="Book Antiqua" panose="02040602050305030304" pitchFamily="18" charset="0"/>
                <a:ea typeface="Meiryo" panose="020B0604030504040204" pitchFamily="34" charset="-128"/>
              </a:rPr>
              <a:t>c) obesity after menopause - breast cancer</a:t>
            </a:r>
          </a:p>
          <a:p>
            <a:pPr algn="just"/>
            <a:r>
              <a:rPr lang="en-US" altLang="ja-JP" sz="2000" dirty="0">
                <a:latin typeface="Book Antiqua" panose="02040602050305030304" pitchFamily="18" charset="0"/>
                <a:ea typeface="Meiryo" panose="020B0604030504040204" pitchFamily="34" charset="-128"/>
              </a:rPr>
              <a:t>d) excessive alcohol consumption  - esophageal cancer</a:t>
            </a:r>
          </a:p>
          <a:p>
            <a:pPr algn="just"/>
            <a:r>
              <a:rPr lang="en-US" altLang="ja-JP" sz="2000" dirty="0">
                <a:latin typeface="Book Antiqua" panose="02040602050305030304" pitchFamily="18" charset="0"/>
                <a:ea typeface="Meiryo" panose="020B0604030504040204" pitchFamily="34" charset="-128"/>
              </a:rPr>
              <a:t>e) excessive dietary sodium intake - lung cancer</a:t>
            </a:r>
          </a:p>
        </p:txBody>
      </p:sp>
    </p:spTree>
    <p:extLst>
      <p:ext uri="{BB962C8B-B14F-4D97-AF65-F5344CB8AC3E}">
        <p14:creationId xmlns:p14="http://schemas.microsoft.com/office/powerpoint/2010/main" val="1531290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5</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3935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118</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118E-28</a:t>
            </a: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a</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1340768"/>
            <a:ext cx="8228236" cy="4093428"/>
          </a:xfrm>
          <a:prstGeom prst="rect">
            <a:avLst/>
          </a:prstGeom>
        </p:spPr>
        <p:txBody>
          <a:bodyPr wrap="square">
            <a:spAutoFit/>
          </a:bodyPr>
          <a:lstStyle/>
          <a:p>
            <a:pPr algn="just"/>
            <a:r>
              <a:rPr lang="en-US" altLang="ja-JP" sz="2000" dirty="0">
                <a:latin typeface="Book Antiqua" panose="02040602050305030304" pitchFamily="18" charset="0"/>
                <a:ea typeface="Meiryo" panose="020B0604030504040204" pitchFamily="34" charset="-128"/>
              </a:rPr>
              <a:t>An ambulance brought a 28-year-old man to the emergency room. He was found on the street unconscious.</a:t>
            </a:r>
          </a:p>
          <a:p>
            <a:pPr algn="just"/>
            <a:r>
              <a:rPr lang="en-US" altLang="ja-JP" sz="2000" dirty="0">
                <a:latin typeface="Book Antiqua" panose="02040602050305030304" pitchFamily="18" charset="0"/>
                <a:ea typeface="Meiryo" panose="020B0604030504040204" pitchFamily="34" charset="-128"/>
              </a:rPr>
              <a:t>In his wallet, he had a memo stating, "I have thrombocytopenia from aplastic anemia. If I pass out, please obtain a CT scan to rule out intracranial hemorrhage immediately. Thank you in advance.”</a:t>
            </a:r>
          </a:p>
          <a:p>
            <a:pPr algn="just"/>
            <a:endParaRPr lang="en-US" altLang="ja-JP" sz="2000" dirty="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Which test should you order next?</a:t>
            </a:r>
          </a:p>
          <a:p>
            <a:pPr algn="just"/>
            <a:r>
              <a:rPr lang="en-US" altLang="ja-JP" sz="2000" dirty="0">
                <a:latin typeface="Book Antiqua" panose="02040602050305030304" pitchFamily="18" charset="0"/>
                <a:ea typeface="Meiryo" panose="020B0604030504040204" pitchFamily="34" charset="-128"/>
              </a:rPr>
              <a:t>a) head CT</a:t>
            </a:r>
          </a:p>
          <a:p>
            <a:pPr algn="just"/>
            <a:r>
              <a:rPr lang="en-US" altLang="ja-JP" sz="2000" dirty="0">
                <a:latin typeface="Book Antiqua" panose="02040602050305030304" pitchFamily="18" charset="0"/>
                <a:ea typeface="Meiryo" panose="020B0604030504040204" pitchFamily="34" charset="-128"/>
              </a:rPr>
              <a:t>b) brain MRI</a:t>
            </a:r>
          </a:p>
          <a:p>
            <a:pPr algn="just"/>
            <a:r>
              <a:rPr lang="en-US" altLang="ja-JP" sz="2000" dirty="0">
                <a:latin typeface="Book Antiqua" panose="02040602050305030304" pitchFamily="18" charset="0"/>
                <a:ea typeface="Meiryo" panose="020B0604030504040204" pitchFamily="34" charset="-128"/>
              </a:rPr>
              <a:t>c) serum alcohol level</a:t>
            </a:r>
          </a:p>
          <a:p>
            <a:pPr algn="just"/>
            <a:r>
              <a:rPr lang="en-US" altLang="ja-JP" sz="2000" dirty="0">
                <a:latin typeface="Book Antiqua" panose="02040602050305030304" pitchFamily="18" charset="0"/>
                <a:ea typeface="Meiryo" panose="020B0604030504040204" pitchFamily="34" charset="-128"/>
              </a:rPr>
              <a:t>d) serum ammonia level</a:t>
            </a:r>
          </a:p>
          <a:p>
            <a:pPr algn="just"/>
            <a:r>
              <a:rPr lang="en-US" altLang="ja-JP" sz="2000" dirty="0">
                <a:latin typeface="Book Antiqua" panose="02040602050305030304" pitchFamily="18" charset="0"/>
                <a:ea typeface="Meiryo" panose="020B0604030504040204" pitchFamily="34" charset="-128"/>
              </a:rPr>
              <a:t>e) electroencephalogram</a:t>
            </a:r>
          </a:p>
          <a:p>
            <a:pPr algn="just"/>
            <a:r>
              <a:rPr lang="en-US" altLang="ja-JP" sz="2000" dirty="0">
                <a:latin typeface="Book Antiqua" panose="02040602050305030304" pitchFamily="18" charset="0"/>
                <a:ea typeface="Meiryo" panose="020B0604030504040204" pitchFamily="34" charset="-128"/>
              </a:rPr>
              <a:t>Answer: a</a:t>
            </a:r>
          </a:p>
        </p:txBody>
      </p:sp>
    </p:spTree>
    <p:extLst>
      <p:ext uri="{BB962C8B-B14F-4D97-AF65-F5344CB8AC3E}">
        <p14:creationId xmlns:p14="http://schemas.microsoft.com/office/powerpoint/2010/main" val="120913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6</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0847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117</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117A-41 </a:t>
            </a:r>
          </a:p>
        </p:txBody>
      </p:sp>
      <p:sp>
        <p:nvSpPr>
          <p:cNvPr id="8" name="正方形/長方形 7"/>
          <p:cNvSpPr/>
          <p:nvPr/>
        </p:nvSpPr>
        <p:spPr>
          <a:xfrm>
            <a:off x="7164288" y="6368584"/>
            <a:ext cx="1795684"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a</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390903" y="839025"/>
            <a:ext cx="8228236" cy="4093428"/>
          </a:xfrm>
          <a:prstGeom prst="rect">
            <a:avLst/>
          </a:prstGeom>
        </p:spPr>
        <p:txBody>
          <a:bodyPr wrap="square">
            <a:spAutoFit/>
          </a:bodyPr>
          <a:lstStyle/>
          <a:p>
            <a:pPr algn="just"/>
            <a:r>
              <a:rPr lang="en-US" altLang="ja-JP" sz="2000" dirty="0">
                <a:latin typeface="Book Antiqua" panose="02040602050305030304" pitchFamily="18" charset="0"/>
                <a:ea typeface="Meiryo" panose="020B0604030504040204" pitchFamily="34" charset="-128"/>
              </a:rPr>
              <a:t>52</a:t>
            </a:r>
            <a:r>
              <a:rPr lang="ja-JP" altLang="en-US" sz="2000">
                <a:latin typeface="Book Antiqua" panose="02040602050305030304" pitchFamily="18" charset="0"/>
                <a:ea typeface="Meiryo" panose="020B0604030504040204" pitchFamily="34" charset="-128"/>
              </a:rPr>
              <a:t>歳の女性。呼吸困難を主訴に来院した。</a:t>
            </a:r>
            <a:r>
              <a:rPr lang="en-US" altLang="ja-JP" sz="2000" dirty="0">
                <a:latin typeface="Book Antiqua" panose="02040602050305030304" pitchFamily="18" charset="0"/>
                <a:ea typeface="Meiryo" panose="020B0604030504040204" pitchFamily="34" charset="-128"/>
              </a:rPr>
              <a:t>3</a:t>
            </a:r>
            <a:r>
              <a:rPr lang="ja-JP" altLang="en-US" sz="2000">
                <a:latin typeface="Book Antiqua" panose="02040602050305030304" pitchFamily="18" charset="0"/>
                <a:ea typeface="Meiryo" panose="020B0604030504040204" pitchFamily="34" charset="-128"/>
              </a:rPr>
              <a:t>か月前から呼吸困難が出現し自宅近くの診療所を受診して胸部エックス線撮影を施行されたが異常は指摘されなかった。喘息と診断され加療を受けたが改善せず、最近は徐々に呼吸困難が強くなっていると感じている。体温</a:t>
            </a:r>
            <a:r>
              <a:rPr lang="en-US" altLang="ja-JP" sz="2000" dirty="0">
                <a:latin typeface="Book Antiqua" panose="02040602050305030304" pitchFamily="18" charset="0"/>
                <a:ea typeface="Meiryo" panose="020B0604030504040204" pitchFamily="34" charset="-128"/>
              </a:rPr>
              <a:t>36.8℃</a:t>
            </a:r>
            <a:r>
              <a:rPr lang="ja-JP" altLang="en-US" sz="2000">
                <a:latin typeface="Book Antiqua" panose="02040602050305030304" pitchFamily="18" charset="0"/>
                <a:ea typeface="Meiryo" panose="020B0604030504040204" pitchFamily="34" charset="-128"/>
              </a:rPr>
              <a:t>。血圧</a:t>
            </a:r>
            <a:r>
              <a:rPr lang="en-US" altLang="ja-JP" sz="2000" dirty="0">
                <a:latin typeface="Book Antiqua" panose="02040602050305030304" pitchFamily="18" charset="0"/>
                <a:ea typeface="Meiryo" panose="020B0604030504040204" pitchFamily="34" charset="-128"/>
              </a:rPr>
              <a:t>118/64 mmHg</a:t>
            </a:r>
            <a:r>
              <a:rPr lang="ja-JP" altLang="en-US" sz="2000">
                <a:latin typeface="Book Antiqua" panose="02040602050305030304" pitchFamily="18" charset="0"/>
                <a:ea typeface="Meiryo" panose="020B0604030504040204" pitchFamily="34" charset="-128"/>
              </a:rPr>
              <a:t>。呼吸数</a:t>
            </a:r>
            <a:r>
              <a:rPr lang="en-US" altLang="ja-JP" sz="2000" dirty="0">
                <a:latin typeface="Book Antiqua" panose="02040602050305030304" pitchFamily="18" charset="0"/>
                <a:ea typeface="Meiryo" panose="020B0604030504040204" pitchFamily="34" charset="-128"/>
              </a:rPr>
              <a:t>24/</a:t>
            </a:r>
            <a:r>
              <a:rPr lang="ja-JP" altLang="en-US" sz="2000">
                <a:latin typeface="Book Antiqua" panose="02040602050305030304" pitchFamily="18" charset="0"/>
                <a:ea typeface="Meiryo" panose="020B0604030504040204" pitchFamily="34" charset="-128"/>
              </a:rPr>
              <a:t>分。</a:t>
            </a:r>
            <a:r>
              <a:rPr lang="en-US" altLang="ja-JP" sz="2000" dirty="0">
                <a:latin typeface="Book Antiqua" panose="02040602050305030304" pitchFamily="18" charset="0"/>
                <a:ea typeface="Meiryo" panose="020B0604030504040204" pitchFamily="34" charset="-128"/>
              </a:rPr>
              <a:t>SpO294% (room air)</a:t>
            </a:r>
            <a:r>
              <a:rPr lang="ja-JP" altLang="en-US" sz="2000">
                <a:latin typeface="Book Antiqua" panose="02040602050305030304" pitchFamily="18" charset="0"/>
                <a:ea typeface="Meiryo" panose="020B0604030504040204" pitchFamily="34" charset="-128"/>
              </a:rPr>
              <a:t>。胸部単純</a:t>
            </a:r>
            <a:r>
              <a:rPr lang="en-US" altLang="ja-JP" sz="2000" dirty="0">
                <a:latin typeface="Book Antiqua" panose="02040602050305030304" pitchFamily="18" charset="0"/>
                <a:ea typeface="Meiryo" panose="020B0604030504040204" pitchFamily="34" charset="-128"/>
              </a:rPr>
              <a:t>CT</a:t>
            </a:r>
            <a:r>
              <a:rPr lang="ja-JP" altLang="en-US" sz="2000">
                <a:latin typeface="Book Antiqua" panose="02040602050305030304" pitchFamily="18" charset="0"/>
                <a:ea typeface="Meiryo" panose="020B0604030504040204" pitchFamily="34" charset="-128"/>
              </a:rPr>
              <a:t>（別冊</a:t>
            </a:r>
            <a:r>
              <a:rPr lang="en-US" altLang="ja-JP" sz="2000" dirty="0">
                <a:latin typeface="Book Antiqua" panose="02040602050305030304" pitchFamily="18" charset="0"/>
                <a:ea typeface="Meiryo" panose="020B0604030504040204" pitchFamily="34" charset="-128"/>
              </a:rPr>
              <a:t>No. 17</a:t>
            </a:r>
            <a:r>
              <a:rPr lang="ja-JP" altLang="en-US" sz="2000">
                <a:latin typeface="Book Antiqua" panose="02040602050305030304" pitchFamily="18" charset="0"/>
                <a:ea typeface="Meiryo" panose="020B0604030504040204" pitchFamily="34" charset="-128"/>
              </a:rPr>
              <a:t>）を別に示す。</a:t>
            </a:r>
            <a:endParaRPr lang="en-US" altLang="ja-JP" sz="2000" dirty="0">
              <a:latin typeface="Book Antiqua" panose="02040602050305030304" pitchFamily="18" charset="0"/>
              <a:ea typeface="Meiryo" panose="020B0604030504040204" pitchFamily="34" charset="-128"/>
            </a:endParaRPr>
          </a:p>
          <a:p>
            <a:pPr algn="just"/>
            <a:r>
              <a:rPr lang="ja-JP" altLang="en-US" sz="2000">
                <a:latin typeface="Book Antiqua" panose="02040602050305030304" pitchFamily="18" charset="0"/>
                <a:ea typeface="Meiryo" panose="020B0604030504040204" pitchFamily="34" charset="-128"/>
              </a:rPr>
              <a:t>この患者で聴取される呼吸音として最も可能性が高いのはどれか。</a:t>
            </a:r>
            <a:endParaRPr lang="en-US" altLang="ja-JP" sz="2000" dirty="0">
              <a:latin typeface="Book Antiqua" panose="02040602050305030304" pitchFamily="18" charset="0"/>
              <a:ea typeface="Meiryo" panose="020B0604030504040204" pitchFamily="34" charset="-128"/>
            </a:endParaRPr>
          </a:p>
          <a:p>
            <a:pPr algn="just"/>
            <a:endParaRPr lang="en-US" altLang="ja-JP" sz="2000" dirty="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a) stridor</a:t>
            </a:r>
          </a:p>
          <a:p>
            <a:pPr algn="just"/>
            <a:r>
              <a:rPr lang="en-US" altLang="ja-JP" sz="2000" dirty="0">
                <a:latin typeface="Book Antiqua" panose="02040602050305030304" pitchFamily="18" charset="0"/>
                <a:ea typeface="Meiryo" panose="020B0604030504040204" pitchFamily="34" charset="-128"/>
              </a:rPr>
              <a:t>b) wheezes</a:t>
            </a:r>
          </a:p>
          <a:p>
            <a:pPr algn="just"/>
            <a:r>
              <a:rPr lang="en-US" altLang="ja-JP" sz="2000" dirty="0">
                <a:latin typeface="Book Antiqua" panose="02040602050305030304" pitchFamily="18" charset="0"/>
                <a:ea typeface="Meiryo" panose="020B0604030504040204" pitchFamily="34" charset="-128"/>
              </a:rPr>
              <a:t>c) friction rub</a:t>
            </a:r>
          </a:p>
          <a:p>
            <a:pPr algn="just"/>
            <a:r>
              <a:rPr lang="en-US" altLang="ja-JP" sz="2000" dirty="0">
                <a:latin typeface="Book Antiqua" panose="02040602050305030304" pitchFamily="18" charset="0"/>
                <a:ea typeface="Meiryo" panose="020B0604030504040204" pitchFamily="34" charset="-128"/>
              </a:rPr>
              <a:t>d) fine crackles</a:t>
            </a:r>
          </a:p>
          <a:p>
            <a:pPr algn="just"/>
            <a:r>
              <a:rPr lang="en-US" altLang="ja-JP" sz="2000" dirty="0">
                <a:latin typeface="Book Antiqua" panose="02040602050305030304" pitchFamily="18" charset="0"/>
                <a:ea typeface="Meiryo" panose="020B0604030504040204" pitchFamily="34" charset="-128"/>
              </a:rPr>
              <a:t>e) coarse crackles</a:t>
            </a:r>
          </a:p>
        </p:txBody>
      </p:sp>
      <p:pic>
        <p:nvPicPr>
          <p:cNvPr id="1028" name="Picture 4">
            <a:extLst>
              <a:ext uri="{FF2B5EF4-FFF2-40B4-BE49-F238E27FC236}">
                <a16:creationId xmlns:a16="http://schemas.microsoft.com/office/drawing/2014/main" id="{26B8EA54-9233-B32A-31A8-74378549D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260" y="3465489"/>
            <a:ext cx="3944590" cy="288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1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7</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3845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117</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117B-5 </a:t>
            </a:r>
          </a:p>
        </p:txBody>
      </p:sp>
      <p:sp>
        <p:nvSpPr>
          <p:cNvPr id="8" name="正方形/長方形 7"/>
          <p:cNvSpPr/>
          <p:nvPr/>
        </p:nvSpPr>
        <p:spPr>
          <a:xfrm>
            <a:off x="7164288" y="6368584"/>
            <a:ext cx="1835759"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b</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390903" y="839025"/>
            <a:ext cx="8228236" cy="2554545"/>
          </a:xfrm>
          <a:prstGeom prst="rect">
            <a:avLst/>
          </a:prstGeom>
        </p:spPr>
        <p:txBody>
          <a:bodyPr wrap="square">
            <a:spAutoFit/>
          </a:bodyPr>
          <a:lstStyle/>
          <a:p>
            <a:pPr algn="just"/>
            <a:endParaRPr lang="en-US" altLang="ja-JP" sz="2000" dirty="0">
              <a:latin typeface="Book Antiqua" panose="02040602050305030304" pitchFamily="18" charset="0"/>
              <a:ea typeface="Meiryo" panose="020B0604030504040204" pitchFamily="34" charset="-128"/>
            </a:endParaRPr>
          </a:p>
          <a:p>
            <a:pPr algn="just"/>
            <a:r>
              <a:rPr lang="ja-JP" altLang="en-US" sz="2000">
                <a:latin typeface="Book Antiqua" panose="02040602050305030304" pitchFamily="18" charset="0"/>
                <a:ea typeface="Meiryo" panose="020B0604030504040204" pitchFamily="34" charset="-128"/>
              </a:rPr>
              <a:t>診療録における</a:t>
            </a:r>
            <a:r>
              <a:rPr lang="en-US" altLang="ja-JP" sz="2000" dirty="0">
                <a:latin typeface="Book Antiqua" panose="02040602050305030304" pitchFamily="18" charset="0"/>
                <a:ea typeface="Meiryo" panose="020B0604030504040204" pitchFamily="34" charset="-128"/>
              </a:rPr>
              <a:t>SOAP</a:t>
            </a:r>
            <a:r>
              <a:rPr lang="ja-JP" altLang="en-US" sz="2000">
                <a:latin typeface="Book Antiqua" panose="02040602050305030304" pitchFamily="18" charset="0"/>
                <a:ea typeface="Meiryo" panose="020B0604030504040204" pitchFamily="34" charset="-128"/>
              </a:rPr>
              <a:t>の</a:t>
            </a:r>
            <a:r>
              <a:rPr lang="en-US" altLang="ja-JP" sz="2000" dirty="0">
                <a:latin typeface="Book Antiqua" panose="02040602050305030304" pitchFamily="18" charset="0"/>
                <a:ea typeface="Meiryo" panose="020B0604030504040204" pitchFamily="34" charset="-128"/>
              </a:rPr>
              <a:t>A</a:t>
            </a:r>
            <a:r>
              <a:rPr lang="ja-JP" altLang="en-US" sz="2000">
                <a:latin typeface="Book Antiqua" panose="02040602050305030304" pitchFamily="18" charset="0"/>
                <a:ea typeface="Meiryo" panose="020B0604030504040204" pitchFamily="34" charset="-128"/>
              </a:rPr>
              <a:t>に該当するのはどれか。</a:t>
            </a:r>
          </a:p>
          <a:p>
            <a:pPr algn="just"/>
            <a:endParaRPr lang="ja-JP" altLang="en-US" sz="200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a) </a:t>
            </a:r>
            <a:r>
              <a:rPr lang="ja-JP" altLang="en-US" sz="2000">
                <a:latin typeface="Book Antiqua" panose="02040602050305030304" pitchFamily="18" charset="0"/>
                <a:ea typeface="Meiryo" panose="020B0604030504040204" pitchFamily="34" charset="-128"/>
              </a:rPr>
              <a:t>現病歴</a:t>
            </a:r>
          </a:p>
          <a:p>
            <a:pPr algn="just"/>
            <a:r>
              <a:rPr lang="en-US" altLang="ja-JP" sz="2000" dirty="0">
                <a:latin typeface="Book Antiqua" panose="02040602050305030304" pitchFamily="18" charset="0"/>
                <a:ea typeface="Meiryo" panose="020B0604030504040204" pitchFamily="34" charset="-128"/>
              </a:rPr>
              <a:t>b) </a:t>
            </a:r>
            <a:r>
              <a:rPr lang="ja-JP" altLang="en-US" sz="2000">
                <a:latin typeface="Book Antiqua" panose="02040602050305030304" pitchFamily="18" charset="0"/>
                <a:ea typeface="Meiryo" panose="020B0604030504040204" pitchFamily="34" charset="-128"/>
              </a:rPr>
              <a:t>鑑別疾患</a:t>
            </a:r>
          </a:p>
          <a:p>
            <a:pPr algn="just"/>
            <a:r>
              <a:rPr lang="en-US" altLang="ja-JP" sz="2000" dirty="0">
                <a:latin typeface="Book Antiqua" panose="02040602050305030304" pitchFamily="18" charset="0"/>
                <a:ea typeface="Meiryo" panose="020B0604030504040204" pitchFamily="34" charset="-128"/>
              </a:rPr>
              <a:t>c) </a:t>
            </a:r>
            <a:r>
              <a:rPr lang="ja-JP" altLang="en-US" sz="2000">
                <a:latin typeface="Book Antiqua" panose="02040602050305030304" pitchFamily="18" charset="0"/>
                <a:ea typeface="Meiryo" panose="020B0604030504040204" pitchFamily="34" charset="-128"/>
              </a:rPr>
              <a:t>検査結果</a:t>
            </a:r>
          </a:p>
          <a:p>
            <a:pPr algn="just"/>
            <a:r>
              <a:rPr lang="en-US" altLang="ja-JP" sz="2000" dirty="0">
                <a:latin typeface="Book Antiqua" panose="02040602050305030304" pitchFamily="18" charset="0"/>
                <a:ea typeface="Meiryo" panose="020B0604030504040204" pitchFamily="34" charset="-128"/>
              </a:rPr>
              <a:t>d) </a:t>
            </a:r>
            <a:r>
              <a:rPr lang="ja-JP" altLang="en-US" sz="2000">
                <a:latin typeface="Book Antiqua" panose="02040602050305030304" pitchFamily="18" charset="0"/>
                <a:ea typeface="Meiryo" panose="020B0604030504040204" pitchFamily="34" charset="-128"/>
              </a:rPr>
              <a:t>身体所見</a:t>
            </a:r>
          </a:p>
          <a:p>
            <a:pPr algn="just"/>
            <a:r>
              <a:rPr lang="en-US" altLang="ja-JP" sz="2000" dirty="0">
                <a:latin typeface="Book Antiqua" panose="02040602050305030304" pitchFamily="18" charset="0"/>
                <a:ea typeface="Meiryo" panose="020B0604030504040204" pitchFamily="34" charset="-128"/>
              </a:rPr>
              <a:t>e) </a:t>
            </a:r>
            <a:r>
              <a:rPr lang="ja-JP" altLang="en-US" sz="2000">
                <a:latin typeface="Book Antiqua" panose="02040602050305030304" pitchFamily="18" charset="0"/>
                <a:ea typeface="Meiryo" panose="020B0604030504040204" pitchFamily="34" charset="-128"/>
              </a:rPr>
              <a:t>治療計画</a:t>
            </a:r>
            <a:endParaRPr lang="en-US" altLang="ja-JP" sz="2000" dirty="0">
              <a:latin typeface="Book Antiqua" panose="02040602050305030304" pitchFamily="18" charset="0"/>
              <a:ea typeface="Meiryo" panose="020B0604030504040204" pitchFamily="34" charset="-128"/>
            </a:endParaRPr>
          </a:p>
        </p:txBody>
      </p:sp>
      <p:sp>
        <p:nvSpPr>
          <p:cNvPr id="6" name="テキスト ボックス 5">
            <a:extLst>
              <a:ext uri="{FF2B5EF4-FFF2-40B4-BE49-F238E27FC236}">
                <a16:creationId xmlns:a16="http://schemas.microsoft.com/office/drawing/2014/main" id="{4D2F9611-E8A7-B735-3C28-C2B864F83DA1}"/>
              </a:ext>
            </a:extLst>
          </p:cNvPr>
          <p:cNvSpPr txBox="1"/>
          <p:nvPr/>
        </p:nvSpPr>
        <p:spPr>
          <a:xfrm>
            <a:off x="1278991" y="5374932"/>
            <a:ext cx="5400600" cy="1477328"/>
          </a:xfrm>
          <a:prstGeom prst="rect">
            <a:avLst/>
          </a:prstGeom>
          <a:noFill/>
        </p:spPr>
        <p:txBody>
          <a:bodyPr wrap="square">
            <a:spAutoFit/>
          </a:bodyPr>
          <a:lstStyle/>
          <a:p>
            <a:r>
              <a:rPr lang="ja-JP" altLang="en-US">
                <a:latin typeface="Book Antiqua" panose="02040602050305030304" pitchFamily="18" charset="0"/>
              </a:rPr>
              <a:t>a) History of present illness: Subjective data (S)</a:t>
            </a:r>
          </a:p>
          <a:p>
            <a:r>
              <a:rPr lang="ja-JP" altLang="en-US">
                <a:latin typeface="Book Antiqua" panose="02040602050305030304" pitchFamily="18" charset="0"/>
              </a:rPr>
              <a:t>b) Differential diagnosis: Assessment (A)</a:t>
            </a:r>
          </a:p>
          <a:p>
            <a:r>
              <a:rPr lang="ja-JP" altLang="en-US">
                <a:latin typeface="Book Antiqua" panose="02040602050305030304" pitchFamily="18" charset="0"/>
              </a:rPr>
              <a:t>c) Workup: Plan (P)</a:t>
            </a:r>
          </a:p>
          <a:p>
            <a:r>
              <a:rPr lang="ja-JP" altLang="en-US">
                <a:latin typeface="Book Antiqua" panose="02040602050305030304" pitchFamily="18" charset="0"/>
              </a:rPr>
              <a:t>d) Physical exam: Objective data (O)</a:t>
            </a:r>
          </a:p>
          <a:p>
            <a:r>
              <a:rPr lang="ja-JP" altLang="en-US">
                <a:latin typeface="Book Antiqua" panose="02040602050305030304" pitchFamily="18" charset="0"/>
              </a:rPr>
              <a:t>e) Management: Plan (P)</a:t>
            </a:r>
          </a:p>
        </p:txBody>
      </p:sp>
    </p:spTree>
    <p:extLst>
      <p:ext uri="{BB962C8B-B14F-4D97-AF65-F5344CB8AC3E}">
        <p14:creationId xmlns:p14="http://schemas.microsoft.com/office/powerpoint/2010/main" val="198612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8</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3845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117</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117B-8 </a:t>
            </a: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e</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1340768"/>
            <a:ext cx="8228236" cy="2246769"/>
          </a:xfrm>
          <a:prstGeom prst="rect">
            <a:avLst/>
          </a:prstGeom>
        </p:spPr>
        <p:txBody>
          <a:bodyPr wrap="square">
            <a:spAutoFit/>
          </a:bodyPr>
          <a:lstStyle/>
          <a:p>
            <a:pPr algn="just"/>
            <a:r>
              <a:rPr lang="en-US" altLang="ja-JP" sz="2000" dirty="0">
                <a:latin typeface="Book Antiqua" panose="02040602050305030304" pitchFamily="18" charset="0"/>
                <a:ea typeface="Meiryo" panose="020B0604030504040204" pitchFamily="34" charset="-128"/>
              </a:rPr>
              <a:t>Which of the following diseases needs airborne precautions?</a:t>
            </a:r>
          </a:p>
          <a:p>
            <a:pPr algn="just"/>
            <a:endParaRPr lang="en-US" altLang="ja-JP" sz="2000" dirty="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a) herpes</a:t>
            </a:r>
          </a:p>
          <a:p>
            <a:pPr algn="just"/>
            <a:r>
              <a:rPr lang="en-US" altLang="ja-JP" sz="2000" dirty="0">
                <a:latin typeface="Book Antiqua" panose="02040602050305030304" pitchFamily="18" charset="0"/>
                <a:ea typeface="Meiryo" panose="020B0604030504040204" pitchFamily="34" charset="-128"/>
              </a:rPr>
              <a:t>b) influenza</a:t>
            </a:r>
          </a:p>
          <a:p>
            <a:pPr algn="just"/>
            <a:r>
              <a:rPr lang="en-US" altLang="ja-JP" sz="2000" dirty="0">
                <a:latin typeface="Book Antiqua" panose="02040602050305030304" pitchFamily="18" charset="0"/>
                <a:ea typeface="Meiryo" panose="020B0604030504040204" pitchFamily="34" charset="-128"/>
              </a:rPr>
              <a:t>c) mumps</a:t>
            </a:r>
          </a:p>
          <a:p>
            <a:pPr algn="just"/>
            <a:r>
              <a:rPr lang="en-US" altLang="ja-JP" sz="2000" dirty="0">
                <a:latin typeface="Book Antiqua" panose="02040602050305030304" pitchFamily="18" charset="0"/>
                <a:ea typeface="Meiryo" panose="020B0604030504040204" pitchFamily="34" charset="-128"/>
              </a:rPr>
              <a:t>d) rubella</a:t>
            </a:r>
          </a:p>
          <a:p>
            <a:pPr algn="just"/>
            <a:r>
              <a:rPr lang="en-US" altLang="ja-JP" sz="2000" dirty="0">
                <a:latin typeface="Book Antiqua" panose="02040602050305030304" pitchFamily="18" charset="0"/>
                <a:ea typeface="Meiryo" panose="020B0604030504040204" pitchFamily="34" charset="-128"/>
              </a:rPr>
              <a:t>e) varicella</a:t>
            </a:r>
          </a:p>
        </p:txBody>
      </p:sp>
    </p:spTree>
    <p:extLst>
      <p:ext uri="{BB962C8B-B14F-4D97-AF65-F5344CB8AC3E}">
        <p14:creationId xmlns:p14="http://schemas.microsoft.com/office/powerpoint/2010/main" val="4000001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9362A44-011E-4B5A-A2E1-C432CF61D73B}" type="slidenum">
              <a:rPr lang="ja-JP" altLang="en-US" smtClean="0">
                <a:latin typeface="Book Antiqua" panose="02040602050305030304" pitchFamily="18" charset="0"/>
                <a:ea typeface="Meiryo" panose="020B0604030504040204" pitchFamily="34" charset="-128"/>
              </a:rPr>
              <a:pPr>
                <a:defRPr/>
              </a:pPr>
              <a:t>9</a:t>
            </a:fld>
            <a:endParaRPr lang="ja-JP" altLang="en-US">
              <a:latin typeface="Book Antiqua" panose="02040602050305030304" pitchFamily="18" charset="0"/>
              <a:ea typeface="Meiryo" panose="020B0604030504040204" pitchFamily="34" charset="-128"/>
            </a:endParaRPr>
          </a:p>
        </p:txBody>
      </p:sp>
      <p:sp>
        <p:nvSpPr>
          <p:cNvPr id="5" name="正方形/長方形 4"/>
          <p:cNvSpPr>
            <a:spLocks noChangeArrowheads="1"/>
          </p:cNvSpPr>
          <p:nvPr/>
        </p:nvSpPr>
        <p:spPr bwMode="auto">
          <a:xfrm>
            <a:off x="524861" y="324516"/>
            <a:ext cx="40607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latin typeface="Book Antiqua" panose="02040602050305030304" pitchFamily="18" charset="0"/>
                <a:ea typeface="Meiryo" panose="020B0604030504040204" pitchFamily="34" charset="-128"/>
              </a:rPr>
              <a:t>第</a:t>
            </a:r>
            <a:r>
              <a:rPr lang="en-US" altLang="ja-JP" sz="2800" dirty="0">
                <a:latin typeface="Book Antiqua" panose="02040602050305030304" pitchFamily="18" charset="0"/>
                <a:ea typeface="Meiryo" panose="020B0604030504040204" pitchFamily="34" charset="-128"/>
              </a:rPr>
              <a:t>117</a:t>
            </a:r>
            <a:r>
              <a:rPr lang="ja-JP" altLang="en-US" sz="2800">
                <a:latin typeface="Book Antiqua" panose="02040602050305030304" pitchFamily="18" charset="0"/>
                <a:ea typeface="Meiryo" panose="020B0604030504040204" pitchFamily="34" charset="-128"/>
              </a:rPr>
              <a:t>回の問題</a:t>
            </a:r>
            <a:r>
              <a:rPr lang="en-US" altLang="ja-JP" sz="2800" dirty="0">
                <a:latin typeface="Book Antiqua" panose="02040602050305030304" pitchFamily="18" charset="0"/>
                <a:ea typeface="Meiryo" panose="020B0604030504040204" pitchFamily="34" charset="-128"/>
              </a:rPr>
              <a:t>: 117C-28 </a:t>
            </a:r>
          </a:p>
        </p:txBody>
      </p:sp>
      <p:sp>
        <p:nvSpPr>
          <p:cNvPr id="8" name="正方形/長方形 7"/>
          <p:cNvSpPr/>
          <p:nvPr/>
        </p:nvSpPr>
        <p:spPr>
          <a:xfrm>
            <a:off x="7092280" y="6225599"/>
            <a:ext cx="1795684" cy="523220"/>
          </a:xfrm>
          <a:prstGeom prst="rect">
            <a:avLst/>
          </a:prstGeom>
        </p:spPr>
        <p:txBody>
          <a:bodyPr wrap="none">
            <a:spAutoFit/>
          </a:bodyPr>
          <a:lstStyle/>
          <a:p>
            <a:r>
              <a:rPr lang="en-US" altLang="ja-JP" sz="2800" dirty="0">
                <a:latin typeface="Book Antiqua" panose="02040602050305030304" pitchFamily="18" charset="0"/>
                <a:ea typeface="Meiryo" panose="020B0604030504040204" pitchFamily="34" charset="-128"/>
                <a:cs typeface="Book Antiqua" charset="0"/>
              </a:rPr>
              <a:t>Answer</a:t>
            </a:r>
            <a:r>
              <a:rPr lang="ja-JP" altLang="en-US" sz="2800">
                <a:latin typeface="Book Antiqua" panose="02040602050305030304" pitchFamily="18" charset="0"/>
                <a:ea typeface="Meiryo" panose="020B0604030504040204" pitchFamily="34" charset="-128"/>
                <a:cs typeface="Book Antiqua" charset="0"/>
              </a:rPr>
              <a:t>: </a:t>
            </a:r>
            <a:r>
              <a:rPr lang="en-US" altLang="ja-JP" sz="2800" dirty="0">
                <a:latin typeface="Book Antiqua" panose="02040602050305030304" pitchFamily="18" charset="0"/>
                <a:ea typeface="Meiryo" panose="020B0604030504040204" pitchFamily="34" charset="-128"/>
                <a:cs typeface="Book Antiqua" charset="0"/>
              </a:rPr>
              <a:t>a</a:t>
            </a:r>
            <a:endParaRPr lang="ja-JP" altLang="en-US" sz="2800">
              <a:latin typeface="Book Antiqua" panose="02040602050305030304" pitchFamily="18" charset="0"/>
              <a:ea typeface="Meiryo" panose="020B0604030504040204" pitchFamily="34" charset="-128"/>
            </a:endParaRPr>
          </a:p>
        </p:txBody>
      </p:sp>
      <p:sp>
        <p:nvSpPr>
          <p:cNvPr id="2" name="正方形/長方形 1">
            <a:extLst>
              <a:ext uri="{FF2B5EF4-FFF2-40B4-BE49-F238E27FC236}">
                <a16:creationId xmlns:a16="http://schemas.microsoft.com/office/drawing/2014/main" id="{6FC2BA05-FBA5-EF44-8BA6-F6A466BAADE5}"/>
              </a:ext>
            </a:extLst>
          </p:cNvPr>
          <p:cNvSpPr/>
          <p:nvPr/>
        </p:nvSpPr>
        <p:spPr>
          <a:xfrm>
            <a:off x="524861" y="1340768"/>
            <a:ext cx="8228236" cy="2246769"/>
          </a:xfrm>
          <a:prstGeom prst="rect">
            <a:avLst/>
          </a:prstGeom>
        </p:spPr>
        <p:txBody>
          <a:bodyPr wrap="square">
            <a:spAutoFit/>
          </a:bodyPr>
          <a:lstStyle/>
          <a:p>
            <a:pPr algn="just"/>
            <a:r>
              <a:rPr lang="ja-JP" altLang="en-US" sz="2000">
                <a:latin typeface="Book Antiqua" panose="02040602050305030304" pitchFamily="18" charset="0"/>
                <a:ea typeface="Meiryo" panose="020B0604030504040204" pitchFamily="34" charset="-128"/>
              </a:rPr>
              <a:t>日常生活動作（</a:t>
            </a:r>
            <a:r>
              <a:rPr lang="en-US" altLang="ja-JP" sz="2000" dirty="0">
                <a:latin typeface="Book Antiqua" panose="02040602050305030304" pitchFamily="18" charset="0"/>
                <a:ea typeface="Meiryo" panose="020B0604030504040204" pitchFamily="34" charset="-128"/>
              </a:rPr>
              <a:t>ADL</a:t>
            </a:r>
            <a:r>
              <a:rPr lang="ja-JP" altLang="en-US" sz="2000">
                <a:latin typeface="Book Antiqua" panose="02040602050305030304" pitchFamily="18" charset="0"/>
                <a:ea typeface="Meiryo" panose="020B0604030504040204" pitchFamily="34" charset="-128"/>
              </a:rPr>
              <a:t>）の評価法はどれか。</a:t>
            </a:r>
          </a:p>
          <a:p>
            <a:pPr algn="just"/>
            <a:endParaRPr lang="ja-JP" altLang="en-US" sz="2000">
              <a:latin typeface="Book Antiqua" panose="02040602050305030304" pitchFamily="18" charset="0"/>
              <a:ea typeface="Meiryo" panose="020B0604030504040204" pitchFamily="34" charset="-128"/>
            </a:endParaRPr>
          </a:p>
          <a:p>
            <a:pPr algn="just"/>
            <a:r>
              <a:rPr lang="en-US" altLang="ja-JP" sz="2000" dirty="0">
                <a:latin typeface="Book Antiqua" panose="02040602050305030304" pitchFamily="18" charset="0"/>
                <a:ea typeface="Meiryo" panose="020B0604030504040204" pitchFamily="34" charset="-128"/>
              </a:rPr>
              <a:t>a) Barthel Index (BI)</a:t>
            </a:r>
          </a:p>
          <a:p>
            <a:pPr algn="just"/>
            <a:r>
              <a:rPr lang="en-US" altLang="ja-JP" sz="2000" dirty="0">
                <a:latin typeface="Book Antiqua" panose="02040602050305030304" pitchFamily="18" charset="0"/>
                <a:ea typeface="Meiryo" panose="020B0604030504040204" pitchFamily="34" charset="-128"/>
              </a:rPr>
              <a:t>b) Japan Coma Scale (JCS)</a:t>
            </a:r>
          </a:p>
          <a:p>
            <a:pPr algn="just"/>
            <a:r>
              <a:rPr lang="en-US" altLang="ja-JP" sz="2000" dirty="0">
                <a:latin typeface="Book Antiqua" panose="02040602050305030304" pitchFamily="18" charset="0"/>
                <a:ea typeface="Meiryo" panose="020B0604030504040204" pitchFamily="34" charset="-128"/>
              </a:rPr>
              <a:t>c) Glasgow Coma Scale (GCS)</a:t>
            </a:r>
          </a:p>
          <a:p>
            <a:pPr algn="just"/>
            <a:r>
              <a:rPr lang="en-US" altLang="ja-JP" sz="2000" dirty="0">
                <a:latin typeface="Book Antiqua" panose="02040602050305030304" pitchFamily="18" charset="0"/>
                <a:ea typeface="Meiryo" panose="020B0604030504040204" pitchFamily="34" charset="-128"/>
              </a:rPr>
              <a:t>d) Brief Psychiatric Rating Scale (BPRS)</a:t>
            </a:r>
          </a:p>
          <a:p>
            <a:pPr algn="just"/>
            <a:r>
              <a:rPr lang="en-US" altLang="ja-JP" sz="2000" dirty="0">
                <a:latin typeface="Book Antiqua" panose="02040602050305030304" pitchFamily="18" charset="0"/>
                <a:ea typeface="Meiryo" panose="020B0604030504040204" pitchFamily="34" charset="-128"/>
              </a:rPr>
              <a:t>e) Mini-Mental State Examination (MMSE)</a:t>
            </a:r>
          </a:p>
        </p:txBody>
      </p:sp>
    </p:spTree>
    <p:extLst>
      <p:ext uri="{BB962C8B-B14F-4D97-AF65-F5344CB8AC3E}">
        <p14:creationId xmlns:p14="http://schemas.microsoft.com/office/powerpoint/2010/main" val="18644139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9235</TotalTime>
  <Words>3689</Words>
  <Application>Microsoft Macintosh PowerPoint</Application>
  <PresentationFormat>画面に合わせる (4:3)</PresentationFormat>
  <Paragraphs>445</Paragraphs>
  <Slides>35</Slides>
  <Notes>29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35</vt:i4>
      </vt:variant>
    </vt:vector>
  </HeadingPairs>
  <TitlesOfParts>
    <vt:vector size="43" baseType="lpstr">
      <vt:lpstr>Meiryo</vt:lpstr>
      <vt:lpstr>游ゴシック</vt:lpstr>
      <vt:lpstr>游ゴシック Light</vt:lpstr>
      <vt:lpstr>Arial</vt:lpstr>
      <vt:lpstr>Book Antiqua</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Jun Iwata</dc:creator>
  <cp:lastModifiedBy>岩田　淳</cp:lastModifiedBy>
  <cp:revision>474</cp:revision>
  <cp:lastPrinted>2021-02-16T01:58:08Z</cp:lastPrinted>
  <dcterms:created xsi:type="dcterms:W3CDTF">2009-05-14T00:26:56Z</dcterms:created>
  <dcterms:modified xsi:type="dcterms:W3CDTF">2024-02-05T07:43:28Z</dcterms:modified>
</cp:coreProperties>
</file>